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8"/>
  </p:notesMasterIdLst>
  <p:sldIdLst>
    <p:sldId id="406" r:id="rId2"/>
    <p:sldId id="407" r:id="rId3"/>
    <p:sldId id="426" r:id="rId4"/>
    <p:sldId id="471" r:id="rId5"/>
    <p:sldId id="428" r:id="rId6"/>
    <p:sldId id="429" r:id="rId7"/>
    <p:sldId id="430" r:id="rId8"/>
    <p:sldId id="431" r:id="rId9"/>
    <p:sldId id="432" r:id="rId10"/>
    <p:sldId id="433" r:id="rId11"/>
    <p:sldId id="434" r:id="rId12"/>
    <p:sldId id="472" r:id="rId13"/>
    <p:sldId id="473" r:id="rId14"/>
    <p:sldId id="474" r:id="rId15"/>
    <p:sldId id="475" r:id="rId16"/>
    <p:sldId id="476" r:id="rId17"/>
    <p:sldId id="477" r:id="rId18"/>
    <p:sldId id="478" r:id="rId19"/>
    <p:sldId id="479" r:id="rId20"/>
    <p:sldId id="435" r:id="rId21"/>
    <p:sldId id="436"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12" r:id="rId36"/>
    <p:sldId id="41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dren, James" initials="CJ" lastIdx="6" clrIdx="0">
    <p:extLst/>
  </p:cmAuthor>
  <p:cmAuthor id="2" name="Harkavy, Elliot" initials="HE" lastIdx="5" clrIdx="1">
    <p:extLst/>
  </p:cmAuthor>
  <p:cmAuthor id="3" name="Markovic, John" initials="MJ" lastIdx="2" clrIdx="2">
    <p:extLst>
      <p:ext uri="{19B8F6BF-5375-455C-9EA6-DF929625EA0E}">
        <p15:presenceInfo xmlns:p15="http://schemas.microsoft.com/office/powerpoint/2012/main" userId="S-1-5-21-3029572067-2639932210-3291417164-39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07" autoAdjust="0"/>
  </p:normalViewPr>
  <p:slideViewPr>
    <p:cSldViewPr>
      <p:cViewPr varScale="1">
        <p:scale>
          <a:sx n="69" d="100"/>
          <a:sy n="69" d="100"/>
        </p:scale>
        <p:origin x="145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DB5B0-4E3D-40AB-9EA5-7DA6A08F4358}" type="doc">
      <dgm:prSet loTypeId="urn:microsoft.com/office/officeart/2005/8/layout/hList7" loCatId="list" qsTypeId="urn:microsoft.com/office/officeart/2005/8/quickstyle/simple1" qsCatId="simple" csTypeId="urn:microsoft.com/office/officeart/2005/8/colors/accent1_2" csCatId="accent1" phldr="1"/>
      <dgm:spPr/>
    </dgm:pt>
    <dgm:pt modelId="{BAFA0B23-137C-4C38-8A43-D2DBAA266753}">
      <dgm:prSet phldrT="[Text]"/>
      <dgm:spPr/>
      <dgm:t>
        <a:bodyPr/>
        <a:lstStyle/>
        <a:p>
          <a:r>
            <a:rPr lang="en-US" b="1" dirty="0"/>
            <a:t>Police Officers or Investigators Obtain Video </a:t>
          </a:r>
          <a:endParaRPr lang="en-US" dirty="0"/>
        </a:p>
      </dgm:t>
    </dgm:pt>
    <dgm:pt modelId="{FC3B4480-4F0E-4BA4-B59A-585C56200B79}" type="parTrans" cxnId="{4B87D334-D8CF-4485-A976-C81B2EA1537F}">
      <dgm:prSet/>
      <dgm:spPr/>
      <dgm:t>
        <a:bodyPr/>
        <a:lstStyle/>
        <a:p>
          <a:endParaRPr lang="en-US"/>
        </a:p>
      </dgm:t>
    </dgm:pt>
    <dgm:pt modelId="{BEF40081-DA3A-46D3-B9F1-E16B6D7BB6ED}" type="sibTrans" cxnId="{4B87D334-D8CF-4485-A976-C81B2EA1537F}">
      <dgm:prSet/>
      <dgm:spPr/>
      <dgm:t>
        <a:bodyPr/>
        <a:lstStyle/>
        <a:p>
          <a:endParaRPr lang="en-US"/>
        </a:p>
      </dgm:t>
    </dgm:pt>
    <dgm:pt modelId="{98DCC2BA-B066-4CC1-AE71-BC5EBF9244A8}">
      <dgm:prSet phldrT="[Text]"/>
      <dgm:spPr/>
      <dgm:t>
        <a:bodyPr/>
        <a:lstStyle/>
        <a:p>
          <a:r>
            <a:rPr lang="en-US" b="1" dirty="0"/>
            <a:t>Police Review Video for Relevant Sections and Share Video to State’s Attorney through a single website or portal</a:t>
          </a:r>
        </a:p>
        <a:p>
          <a:r>
            <a:rPr lang="en-US" dirty="0"/>
            <a:t>Requires determination of method to view video.</a:t>
          </a:r>
        </a:p>
      </dgm:t>
    </dgm:pt>
    <dgm:pt modelId="{CA259DEF-8335-421F-9649-F4BD74C9F11B}" type="parTrans" cxnId="{D435FF45-C865-4307-9365-19E220895E2B}">
      <dgm:prSet/>
      <dgm:spPr/>
      <dgm:t>
        <a:bodyPr/>
        <a:lstStyle/>
        <a:p>
          <a:endParaRPr lang="en-US"/>
        </a:p>
      </dgm:t>
    </dgm:pt>
    <dgm:pt modelId="{DD63E4E4-7490-458D-9B45-4DA1715B4798}" type="sibTrans" cxnId="{D435FF45-C865-4307-9365-19E220895E2B}">
      <dgm:prSet/>
      <dgm:spPr/>
      <dgm:t>
        <a:bodyPr/>
        <a:lstStyle/>
        <a:p>
          <a:endParaRPr lang="en-US"/>
        </a:p>
      </dgm:t>
    </dgm:pt>
    <dgm:pt modelId="{5D824192-BAB0-459B-B7D7-0D9DAD18D970}">
      <dgm:prSet phldrT="[Text]"/>
      <dgm:spPr/>
      <dgm:t>
        <a:bodyPr/>
        <a:lstStyle/>
        <a:p>
          <a:r>
            <a:rPr lang="en-US" b="1" dirty="0"/>
            <a:t>State’s Attorney can easily produce Discovery Log from single location of all digital  evidence to  include documents, digital files, photographs and video . </a:t>
          </a:r>
        </a:p>
      </dgm:t>
    </dgm:pt>
    <dgm:pt modelId="{7840383F-D943-444C-9A27-8A1A899D38D7}" type="parTrans" cxnId="{3F9763AA-AAA8-46B6-89BE-815FC86B25D2}">
      <dgm:prSet/>
      <dgm:spPr/>
      <dgm:t>
        <a:bodyPr/>
        <a:lstStyle/>
        <a:p>
          <a:endParaRPr lang="en-US"/>
        </a:p>
      </dgm:t>
    </dgm:pt>
    <dgm:pt modelId="{4F14A190-7BC5-4D23-A6B2-0CFF03D9DBE1}" type="sibTrans" cxnId="{3F9763AA-AAA8-46B6-89BE-815FC86B25D2}">
      <dgm:prSet/>
      <dgm:spPr/>
      <dgm:t>
        <a:bodyPr/>
        <a:lstStyle/>
        <a:p>
          <a:endParaRPr lang="en-US"/>
        </a:p>
      </dgm:t>
    </dgm:pt>
    <dgm:pt modelId="{4B27BB74-F12A-405A-A57F-050A0F97FBBB}">
      <dgm:prSet phldrT="[Text]"/>
      <dgm:spPr/>
      <dgm:t>
        <a:bodyPr/>
        <a:lstStyle/>
        <a:p>
          <a:r>
            <a:rPr lang="en-US" b="1" dirty="0"/>
            <a:t>State’s Attorney Prepares Video for Discovery </a:t>
          </a:r>
        </a:p>
        <a:p>
          <a:r>
            <a:rPr lang="en-US" dirty="0"/>
            <a:t>1) Relevant Clip </a:t>
          </a:r>
        </a:p>
        <a:p>
          <a:r>
            <a:rPr lang="en-US" dirty="0"/>
            <a:t>2) Possible Redaction for Discovery or Court</a:t>
          </a:r>
        </a:p>
      </dgm:t>
    </dgm:pt>
    <dgm:pt modelId="{B6CBE676-46F2-4D0C-8C87-F3547777BB90}" type="parTrans" cxnId="{E2BDA82A-A194-4755-80F6-9D3FB9AC3A15}">
      <dgm:prSet/>
      <dgm:spPr/>
      <dgm:t>
        <a:bodyPr/>
        <a:lstStyle/>
        <a:p>
          <a:endParaRPr lang="en-US"/>
        </a:p>
      </dgm:t>
    </dgm:pt>
    <dgm:pt modelId="{5340C6C6-5CEE-447F-8150-C1B0D5B6657F}" type="sibTrans" cxnId="{E2BDA82A-A194-4755-80F6-9D3FB9AC3A15}">
      <dgm:prSet/>
      <dgm:spPr/>
      <dgm:t>
        <a:bodyPr/>
        <a:lstStyle/>
        <a:p>
          <a:endParaRPr lang="en-US"/>
        </a:p>
      </dgm:t>
    </dgm:pt>
    <dgm:pt modelId="{F1A141F0-0384-4AF3-924F-F716E0FDC968}">
      <dgm:prSet phldrT="[Text]"/>
      <dgm:spPr/>
      <dgm:t>
        <a:bodyPr/>
        <a:lstStyle/>
        <a:p>
          <a:r>
            <a:rPr lang="en-US" b="1" dirty="0"/>
            <a:t>State’s Attorney Shares Video with Defense Counsel through eDiscovery Portal.</a:t>
          </a:r>
        </a:p>
      </dgm:t>
    </dgm:pt>
    <dgm:pt modelId="{BF9622FD-F83D-4906-9DF2-2B092CBEE859}" type="parTrans" cxnId="{A31FD045-CFB7-40CA-9D73-1EC1C4A1F7BA}">
      <dgm:prSet/>
      <dgm:spPr/>
      <dgm:t>
        <a:bodyPr/>
        <a:lstStyle/>
        <a:p>
          <a:endParaRPr lang="en-US"/>
        </a:p>
      </dgm:t>
    </dgm:pt>
    <dgm:pt modelId="{32B88DBC-4A09-4BB2-AC70-535D4BF17CE9}" type="sibTrans" cxnId="{A31FD045-CFB7-40CA-9D73-1EC1C4A1F7BA}">
      <dgm:prSet/>
      <dgm:spPr/>
      <dgm:t>
        <a:bodyPr/>
        <a:lstStyle/>
        <a:p>
          <a:endParaRPr lang="en-US"/>
        </a:p>
      </dgm:t>
    </dgm:pt>
    <dgm:pt modelId="{B0D0B331-C969-4367-93C9-ECF2ABB38475}" type="pres">
      <dgm:prSet presAssocID="{2F5DB5B0-4E3D-40AB-9EA5-7DA6A08F4358}" presName="Name0" presStyleCnt="0">
        <dgm:presLayoutVars>
          <dgm:dir/>
          <dgm:resizeHandles val="exact"/>
        </dgm:presLayoutVars>
      </dgm:prSet>
      <dgm:spPr/>
    </dgm:pt>
    <dgm:pt modelId="{AC07835B-3BEE-44F5-8B38-046F162B03F7}" type="pres">
      <dgm:prSet presAssocID="{2F5DB5B0-4E3D-40AB-9EA5-7DA6A08F4358}" presName="fgShape" presStyleLbl="fgShp" presStyleIdx="0" presStyleCnt="1" custAng="10800000" custFlipVert="1" custFlipHor="1" custScaleX="87121" custScaleY="178757" custLinFactY="31734" custLinFactNeighborX="2466" custLinFactNeighborY="100000"/>
      <dgm:spPr>
        <a:prstGeom prst="rightArrow">
          <a:avLst/>
        </a:prstGeom>
      </dgm:spPr>
    </dgm:pt>
    <dgm:pt modelId="{F9C36DE2-7BA3-4841-83E4-00D86FD1D377}" type="pres">
      <dgm:prSet presAssocID="{2F5DB5B0-4E3D-40AB-9EA5-7DA6A08F4358}" presName="linComp" presStyleCnt="0"/>
      <dgm:spPr/>
    </dgm:pt>
    <dgm:pt modelId="{F2C61862-8D8D-4C1C-A60E-5132B9EBDC2E}" type="pres">
      <dgm:prSet presAssocID="{BAFA0B23-137C-4C38-8A43-D2DBAA266753}" presName="compNode" presStyleCnt="0"/>
      <dgm:spPr/>
    </dgm:pt>
    <dgm:pt modelId="{7DA650D3-A02F-417E-A4B1-3AB42020B51A}" type="pres">
      <dgm:prSet presAssocID="{BAFA0B23-137C-4C38-8A43-D2DBAA266753}" presName="bkgdShape" presStyleLbl="node1" presStyleIdx="0" presStyleCnt="5"/>
      <dgm:spPr/>
      <dgm:t>
        <a:bodyPr/>
        <a:lstStyle/>
        <a:p>
          <a:endParaRPr lang="en-US"/>
        </a:p>
      </dgm:t>
    </dgm:pt>
    <dgm:pt modelId="{CEB8D973-E0E0-419E-A6BA-CE19C7508DE2}" type="pres">
      <dgm:prSet presAssocID="{BAFA0B23-137C-4C38-8A43-D2DBAA266753}" presName="nodeTx" presStyleLbl="node1" presStyleIdx="0" presStyleCnt="5">
        <dgm:presLayoutVars>
          <dgm:bulletEnabled val="1"/>
        </dgm:presLayoutVars>
      </dgm:prSet>
      <dgm:spPr/>
      <dgm:t>
        <a:bodyPr/>
        <a:lstStyle/>
        <a:p>
          <a:endParaRPr lang="en-US"/>
        </a:p>
      </dgm:t>
    </dgm:pt>
    <dgm:pt modelId="{9DBE0CDA-D41F-4141-854F-44CAEE1D2819}" type="pres">
      <dgm:prSet presAssocID="{BAFA0B23-137C-4C38-8A43-D2DBAA266753}" presName="invisiNode" presStyleLbl="node1" presStyleIdx="0" presStyleCnt="5"/>
      <dgm:spPr/>
    </dgm:pt>
    <dgm:pt modelId="{EEEA0200-5096-4107-8F65-DA3FA1E2FCAF}" type="pres">
      <dgm:prSet presAssocID="{BAFA0B23-137C-4C38-8A43-D2DBAA266753}" presName="imagNode" presStyleLbl="fgImgPlace1" presStyleIdx="0" presStyleCnt="5" custScaleX="55350" custScaleY="38318" custLinFactNeighborX="-29266" custLinFactNeighborY="-29237"/>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D83FC8B-9DAE-48F5-B3A7-D54A9E63DB2B}" type="pres">
      <dgm:prSet presAssocID="{BEF40081-DA3A-46D3-B9F1-E16B6D7BB6ED}" presName="sibTrans" presStyleLbl="sibTrans2D1" presStyleIdx="0" presStyleCnt="0"/>
      <dgm:spPr/>
      <dgm:t>
        <a:bodyPr/>
        <a:lstStyle/>
        <a:p>
          <a:endParaRPr lang="en-US"/>
        </a:p>
      </dgm:t>
    </dgm:pt>
    <dgm:pt modelId="{F4D6A7BC-8828-48AA-A2CF-79FB8C8BE2DC}" type="pres">
      <dgm:prSet presAssocID="{98DCC2BA-B066-4CC1-AE71-BC5EBF9244A8}" presName="compNode" presStyleCnt="0"/>
      <dgm:spPr/>
    </dgm:pt>
    <dgm:pt modelId="{36C8C94D-ED65-4F91-AC5F-6C80AB4C441B}" type="pres">
      <dgm:prSet presAssocID="{98DCC2BA-B066-4CC1-AE71-BC5EBF9244A8}" presName="bkgdShape" presStyleLbl="node1" presStyleIdx="1" presStyleCnt="5"/>
      <dgm:spPr/>
      <dgm:t>
        <a:bodyPr/>
        <a:lstStyle/>
        <a:p>
          <a:endParaRPr lang="en-US"/>
        </a:p>
      </dgm:t>
    </dgm:pt>
    <dgm:pt modelId="{FC6D68C6-8A7A-4CE7-9020-5B88CA425349}" type="pres">
      <dgm:prSet presAssocID="{98DCC2BA-B066-4CC1-AE71-BC5EBF9244A8}" presName="nodeTx" presStyleLbl="node1" presStyleIdx="1" presStyleCnt="5">
        <dgm:presLayoutVars>
          <dgm:bulletEnabled val="1"/>
        </dgm:presLayoutVars>
      </dgm:prSet>
      <dgm:spPr/>
      <dgm:t>
        <a:bodyPr/>
        <a:lstStyle/>
        <a:p>
          <a:endParaRPr lang="en-US"/>
        </a:p>
      </dgm:t>
    </dgm:pt>
    <dgm:pt modelId="{6BEB27A9-69F5-4C39-A6C4-17801C51DA70}" type="pres">
      <dgm:prSet presAssocID="{98DCC2BA-B066-4CC1-AE71-BC5EBF9244A8}" presName="invisiNode" presStyleLbl="node1" presStyleIdx="1" presStyleCnt="5"/>
      <dgm:spPr/>
    </dgm:pt>
    <dgm:pt modelId="{238C27FF-486A-4E63-A4A5-F09E138330FC}" type="pres">
      <dgm:prSet presAssocID="{98DCC2BA-B066-4CC1-AE71-BC5EBF9244A8}" presName="imagNode" presStyleLbl="fgImgPlace1" presStyleIdx="1" presStyleCnt="5" custScaleX="106031" custScaleY="81616" custLinFactX="21639" custLinFactY="-4262" custLinFactNeighborX="100000" custLinFactNeighborY="-100000"/>
      <dgm:spPr>
        <a:prstGeom prst="rect">
          <a:avLst/>
        </a:prstGeom>
      </dgm:spPr>
    </dgm:pt>
    <dgm:pt modelId="{DA75CB92-FAC1-4388-A3AD-D8552CE6FC3B}" type="pres">
      <dgm:prSet presAssocID="{DD63E4E4-7490-458D-9B45-4DA1715B4798}" presName="sibTrans" presStyleLbl="sibTrans2D1" presStyleIdx="0" presStyleCnt="0"/>
      <dgm:spPr/>
      <dgm:t>
        <a:bodyPr/>
        <a:lstStyle/>
        <a:p>
          <a:endParaRPr lang="en-US"/>
        </a:p>
      </dgm:t>
    </dgm:pt>
    <dgm:pt modelId="{175669DA-F12A-4A20-A961-F7463F83DAE6}" type="pres">
      <dgm:prSet presAssocID="{4B27BB74-F12A-405A-A57F-050A0F97FBBB}" presName="compNode" presStyleCnt="0"/>
      <dgm:spPr/>
    </dgm:pt>
    <dgm:pt modelId="{47BCFBE3-058C-4F50-AE2B-9A046AC5F4D3}" type="pres">
      <dgm:prSet presAssocID="{4B27BB74-F12A-405A-A57F-050A0F97FBBB}" presName="bkgdShape" presStyleLbl="node1" presStyleIdx="2" presStyleCnt="5"/>
      <dgm:spPr/>
      <dgm:t>
        <a:bodyPr/>
        <a:lstStyle/>
        <a:p>
          <a:endParaRPr lang="en-US"/>
        </a:p>
      </dgm:t>
    </dgm:pt>
    <dgm:pt modelId="{A3ABD343-8CCA-4B18-9D31-58589C8287E7}" type="pres">
      <dgm:prSet presAssocID="{4B27BB74-F12A-405A-A57F-050A0F97FBBB}" presName="nodeTx" presStyleLbl="node1" presStyleIdx="2" presStyleCnt="5">
        <dgm:presLayoutVars>
          <dgm:bulletEnabled val="1"/>
        </dgm:presLayoutVars>
      </dgm:prSet>
      <dgm:spPr/>
      <dgm:t>
        <a:bodyPr/>
        <a:lstStyle/>
        <a:p>
          <a:endParaRPr lang="en-US"/>
        </a:p>
      </dgm:t>
    </dgm:pt>
    <dgm:pt modelId="{F6AF432E-04B4-4A7E-8CCC-D98E6DDD873F}" type="pres">
      <dgm:prSet presAssocID="{4B27BB74-F12A-405A-A57F-050A0F97FBBB}" presName="invisiNode" presStyleLbl="node1" presStyleIdx="2" presStyleCnt="5"/>
      <dgm:spPr/>
    </dgm:pt>
    <dgm:pt modelId="{20F04E4A-0028-4C80-8ECE-51F0ADF8894E}" type="pres">
      <dgm:prSet presAssocID="{4B27BB74-F12A-405A-A57F-050A0F97FBBB}" presName="imagNode" presStyleLbl="fgImgPlace1" presStyleIdx="2" presStyleCnt="5" custScaleX="121734" custLinFactNeighborX="-10565" custLinFactNeighborY="3940"/>
      <dgm:spPr>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DE1E377-2951-4909-9257-C781BC8E0B6D}" type="pres">
      <dgm:prSet presAssocID="{5340C6C6-5CEE-447F-8150-C1B0D5B6657F}" presName="sibTrans" presStyleLbl="sibTrans2D1" presStyleIdx="0" presStyleCnt="0"/>
      <dgm:spPr/>
      <dgm:t>
        <a:bodyPr/>
        <a:lstStyle/>
        <a:p>
          <a:endParaRPr lang="en-US"/>
        </a:p>
      </dgm:t>
    </dgm:pt>
    <dgm:pt modelId="{68543742-E579-43FD-9C13-469495F77B2D}" type="pres">
      <dgm:prSet presAssocID="{F1A141F0-0384-4AF3-924F-F716E0FDC968}" presName="compNode" presStyleCnt="0"/>
      <dgm:spPr/>
    </dgm:pt>
    <dgm:pt modelId="{A9383650-479C-41C0-BDFC-A09E603C9FA7}" type="pres">
      <dgm:prSet presAssocID="{F1A141F0-0384-4AF3-924F-F716E0FDC968}" presName="bkgdShape" presStyleLbl="node1" presStyleIdx="3" presStyleCnt="5"/>
      <dgm:spPr/>
      <dgm:t>
        <a:bodyPr/>
        <a:lstStyle/>
        <a:p>
          <a:endParaRPr lang="en-US"/>
        </a:p>
      </dgm:t>
    </dgm:pt>
    <dgm:pt modelId="{7ACECC37-B386-4649-8A1A-FCDC179CE7C3}" type="pres">
      <dgm:prSet presAssocID="{F1A141F0-0384-4AF3-924F-F716E0FDC968}" presName="nodeTx" presStyleLbl="node1" presStyleIdx="3" presStyleCnt="5">
        <dgm:presLayoutVars>
          <dgm:bulletEnabled val="1"/>
        </dgm:presLayoutVars>
      </dgm:prSet>
      <dgm:spPr/>
      <dgm:t>
        <a:bodyPr/>
        <a:lstStyle/>
        <a:p>
          <a:endParaRPr lang="en-US"/>
        </a:p>
      </dgm:t>
    </dgm:pt>
    <dgm:pt modelId="{CFA64F48-BF1C-44B6-AE2B-881520312FE5}" type="pres">
      <dgm:prSet presAssocID="{F1A141F0-0384-4AF3-924F-F716E0FDC968}" presName="invisiNode" presStyleLbl="node1" presStyleIdx="3" presStyleCnt="5"/>
      <dgm:spPr/>
    </dgm:pt>
    <dgm:pt modelId="{F18D8A4E-51F7-4671-8F8C-5101C17CFD04}" type="pres">
      <dgm:prSet presAssocID="{F1A141F0-0384-4AF3-924F-F716E0FDC968}" presName="imagNode" presStyleLbl="fgImgPlace1" presStyleIdx="3" presStyleCnt="5" custScaleX="112731" custScaleY="81041" custLinFactNeighborX="9146" custLinFactNeighborY="-2864"/>
      <dgm:spPr>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D186233A-67E8-450B-A0A7-16B45C33DE97}" type="pres">
      <dgm:prSet presAssocID="{32B88DBC-4A09-4BB2-AC70-535D4BF17CE9}" presName="sibTrans" presStyleLbl="sibTrans2D1" presStyleIdx="0" presStyleCnt="0"/>
      <dgm:spPr/>
      <dgm:t>
        <a:bodyPr/>
        <a:lstStyle/>
        <a:p>
          <a:endParaRPr lang="en-US"/>
        </a:p>
      </dgm:t>
    </dgm:pt>
    <dgm:pt modelId="{6499DED5-01F6-4BC0-8E74-389F8C3649BB}" type="pres">
      <dgm:prSet presAssocID="{5D824192-BAB0-459B-B7D7-0D9DAD18D970}" presName="compNode" presStyleCnt="0"/>
      <dgm:spPr/>
    </dgm:pt>
    <dgm:pt modelId="{1FBB390F-4210-4E41-A4EB-9A73D0D317F0}" type="pres">
      <dgm:prSet presAssocID="{5D824192-BAB0-459B-B7D7-0D9DAD18D970}" presName="bkgdShape" presStyleLbl="node1" presStyleIdx="4" presStyleCnt="5"/>
      <dgm:spPr/>
      <dgm:t>
        <a:bodyPr/>
        <a:lstStyle/>
        <a:p>
          <a:endParaRPr lang="en-US"/>
        </a:p>
      </dgm:t>
    </dgm:pt>
    <dgm:pt modelId="{34585E94-673F-48F4-916B-DAE3A7660C86}" type="pres">
      <dgm:prSet presAssocID="{5D824192-BAB0-459B-B7D7-0D9DAD18D970}" presName="nodeTx" presStyleLbl="node1" presStyleIdx="4" presStyleCnt="5">
        <dgm:presLayoutVars>
          <dgm:bulletEnabled val="1"/>
        </dgm:presLayoutVars>
      </dgm:prSet>
      <dgm:spPr/>
      <dgm:t>
        <a:bodyPr/>
        <a:lstStyle/>
        <a:p>
          <a:endParaRPr lang="en-US"/>
        </a:p>
      </dgm:t>
    </dgm:pt>
    <dgm:pt modelId="{BD08519D-E1B4-4BEB-9D3B-2A32EF20ADED}" type="pres">
      <dgm:prSet presAssocID="{5D824192-BAB0-459B-B7D7-0D9DAD18D970}" presName="invisiNode" presStyleLbl="node1" presStyleIdx="4" presStyleCnt="5"/>
      <dgm:spPr/>
    </dgm:pt>
    <dgm:pt modelId="{38E36C2B-E969-4AC2-82DF-FDA1A945B181}" type="pres">
      <dgm:prSet presAssocID="{5D824192-BAB0-459B-B7D7-0D9DAD18D970}" presName="imagNode" presStyleLbl="fgImgPlace1" presStyleIdx="4"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FB1A6DCF-8D4B-4129-A3E2-02AE2D08A570}" type="presOf" srcId="{F1A141F0-0384-4AF3-924F-F716E0FDC968}" destId="{7ACECC37-B386-4649-8A1A-FCDC179CE7C3}" srcOrd="1" destOrd="0" presId="urn:microsoft.com/office/officeart/2005/8/layout/hList7"/>
    <dgm:cxn modelId="{7501ABCF-B241-4EB9-AE9C-0A49B53AC3AC}" type="presOf" srcId="{BEF40081-DA3A-46D3-B9F1-E16B6D7BB6ED}" destId="{3D83FC8B-9DAE-48F5-B3A7-D54A9E63DB2B}" srcOrd="0" destOrd="0" presId="urn:microsoft.com/office/officeart/2005/8/layout/hList7"/>
    <dgm:cxn modelId="{041C4114-AA67-41B6-9C77-BD9749E8B1D6}" type="presOf" srcId="{5D824192-BAB0-459B-B7D7-0D9DAD18D970}" destId="{1FBB390F-4210-4E41-A4EB-9A73D0D317F0}" srcOrd="0" destOrd="0" presId="urn:microsoft.com/office/officeart/2005/8/layout/hList7"/>
    <dgm:cxn modelId="{D89CC7B5-8617-47CC-BD35-BFF9F8190121}" type="presOf" srcId="{98DCC2BA-B066-4CC1-AE71-BC5EBF9244A8}" destId="{FC6D68C6-8A7A-4CE7-9020-5B88CA425349}" srcOrd="1" destOrd="0" presId="urn:microsoft.com/office/officeart/2005/8/layout/hList7"/>
    <dgm:cxn modelId="{88D4B873-8AF4-4825-8E03-33A878B3215F}" type="presOf" srcId="{BAFA0B23-137C-4C38-8A43-D2DBAA266753}" destId="{7DA650D3-A02F-417E-A4B1-3AB42020B51A}" srcOrd="0" destOrd="0" presId="urn:microsoft.com/office/officeart/2005/8/layout/hList7"/>
    <dgm:cxn modelId="{3F9763AA-AAA8-46B6-89BE-815FC86B25D2}" srcId="{2F5DB5B0-4E3D-40AB-9EA5-7DA6A08F4358}" destId="{5D824192-BAB0-459B-B7D7-0D9DAD18D970}" srcOrd="4" destOrd="0" parTransId="{7840383F-D943-444C-9A27-8A1A899D38D7}" sibTransId="{4F14A190-7BC5-4D23-A6B2-0CFF03D9DBE1}"/>
    <dgm:cxn modelId="{B73CC89B-E344-4EDE-AE31-687D43EE06F5}" type="presOf" srcId="{98DCC2BA-B066-4CC1-AE71-BC5EBF9244A8}" destId="{36C8C94D-ED65-4F91-AC5F-6C80AB4C441B}" srcOrd="0" destOrd="0" presId="urn:microsoft.com/office/officeart/2005/8/layout/hList7"/>
    <dgm:cxn modelId="{10D8498A-641D-4AB2-97B3-0BC9E84DE421}" type="presOf" srcId="{DD63E4E4-7490-458D-9B45-4DA1715B4798}" destId="{DA75CB92-FAC1-4388-A3AD-D8552CE6FC3B}" srcOrd="0" destOrd="0" presId="urn:microsoft.com/office/officeart/2005/8/layout/hList7"/>
    <dgm:cxn modelId="{A31FD045-CFB7-40CA-9D73-1EC1C4A1F7BA}" srcId="{2F5DB5B0-4E3D-40AB-9EA5-7DA6A08F4358}" destId="{F1A141F0-0384-4AF3-924F-F716E0FDC968}" srcOrd="3" destOrd="0" parTransId="{BF9622FD-F83D-4906-9DF2-2B092CBEE859}" sibTransId="{32B88DBC-4A09-4BB2-AC70-535D4BF17CE9}"/>
    <dgm:cxn modelId="{D4896A11-2EB9-445D-95F9-231EE8614BAA}" type="presOf" srcId="{5340C6C6-5CEE-447F-8150-C1B0D5B6657F}" destId="{7DE1E377-2951-4909-9257-C781BC8E0B6D}" srcOrd="0" destOrd="0" presId="urn:microsoft.com/office/officeart/2005/8/layout/hList7"/>
    <dgm:cxn modelId="{4B87D334-D8CF-4485-A976-C81B2EA1537F}" srcId="{2F5DB5B0-4E3D-40AB-9EA5-7DA6A08F4358}" destId="{BAFA0B23-137C-4C38-8A43-D2DBAA266753}" srcOrd="0" destOrd="0" parTransId="{FC3B4480-4F0E-4BA4-B59A-585C56200B79}" sibTransId="{BEF40081-DA3A-46D3-B9F1-E16B6D7BB6ED}"/>
    <dgm:cxn modelId="{37BE1B0F-B830-4654-B609-77D42345A530}" type="presOf" srcId="{4B27BB74-F12A-405A-A57F-050A0F97FBBB}" destId="{A3ABD343-8CCA-4B18-9D31-58589C8287E7}" srcOrd="1" destOrd="0" presId="urn:microsoft.com/office/officeart/2005/8/layout/hList7"/>
    <dgm:cxn modelId="{52ED1B5F-ABA9-4242-971B-F7B78F993437}" type="presOf" srcId="{32B88DBC-4A09-4BB2-AC70-535D4BF17CE9}" destId="{D186233A-67E8-450B-A0A7-16B45C33DE97}" srcOrd="0" destOrd="0" presId="urn:microsoft.com/office/officeart/2005/8/layout/hList7"/>
    <dgm:cxn modelId="{A64E8E3D-7BA1-4DA4-AF75-01B0897D5D28}" type="presOf" srcId="{2F5DB5B0-4E3D-40AB-9EA5-7DA6A08F4358}" destId="{B0D0B331-C969-4367-93C9-ECF2ABB38475}" srcOrd="0" destOrd="0" presId="urn:microsoft.com/office/officeart/2005/8/layout/hList7"/>
    <dgm:cxn modelId="{CF9E8BC7-BE83-47ED-991C-FA0CE4CB7485}" type="presOf" srcId="{4B27BB74-F12A-405A-A57F-050A0F97FBBB}" destId="{47BCFBE3-058C-4F50-AE2B-9A046AC5F4D3}" srcOrd="0" destOrd="0" presId="urn:microsoft.com/office/officeart/2005/8/layout/hList7"/>
    <dgm:cxn modelId="{6B23F3C3-13DE-4F86-B314-D567CEB912B1}" type="presOf" srcId="{5D824192-BAB0-459B-B7D7-0D9DAD18D970}" destId="{34585E94-673F-48F4-916B-DAE3A7660C86}" srcOrd="1" destOrd="0" presId="urn:microsoft.com/office/officeart/2005/8/layout/hList7"/>
    <dgm:cxn modelId="{0C863D64-3F5B-4CD5-BA62-62E12B865D70}" type="presOf" srcId="{BAFA0B23-137C-4C38-8A43-D2DBAA266753}" destId="{CEB8D973-E0E0-419E-A6BA-CE19C7508DE2}" srcOrd="1" destOrd="0" presId="urn:microsoft.com/office/officeart/2005/8/layout/hList7"/>
    <dgm:cxn modelId="{D435FF45-C865-4307-9365-19E220895E2B}" srcId="{2F5DB5B0-4E3D-40AB-9EA5-7DA6A08F4358}" destId="{98DCC2BA-B066-4CC1-AE71-BC5EBF9244A8}" srcOrd="1" destOrd="0" parTransId="{CA259DEF-8335-421F-9649-F4BD74C9F11B}" sibTransId="{DD63E4E4-7490-458D-9B45-4DA1715B4798}"/>
    <dgm:cxn modelId="{E2BDA82A-A194-4755-80F6-9D3FB9AC3A15}" srcId="{2F5DB5B0-4E3D-40AB-9EA5-7DA6A08F4358}" destId="{4B27BB74-F12A-405A-A57F-050A0F97FBBB}" srcOrd="2" destOrd="0" parTransId="{B6CBE676-46F2-4D0C-8C87-F3547777BB90}" sibTransId="{5340C6C6-5CEE-447F-8150-C1B0D5B6657F}"/>
    <dgm:cxn modelId="{F158BE5C-B6A3-42DF-BA57-2040E010797A}" type="presOf" srcId="{F1A141F0-0384-4AF3-924F-F716E0FDC968}" destId="{A9383650-479C-41C0-BDFC-A09E603C9FA7}" srcOrd="0" destOrd="0" presId="urn:microsoft.com/office/officeart/2005/8/layout/hList7"/>
    <dgm:cxn modelId="{BFAEE8C0-9800-451D-B933-396243D1E513}" type="presParOf" srcId="{B0D0B331-C969-4367-93C9-ECF2ABB38475}" destId="{AC07835B-3BEE-44F5-8B38-046F162B03F7}" srcOrd="0" destOrd="0" presId="urn:microsoft.com/office/officeart/2005/8/layout/hList7"/>
    <dgm:cxn modelId="{E141233C-32FB-4FAB-8FC9-48C7EB143BE6}" type="presParOf" srcId="{B0D0B331-C969-4367-93C9-ECF2ABB38475}" destId="{F9C36DE2-7BA3-4841-83E4-00D86FD1D377}" srcOrd="1" destOrd="0" presId="urn:microsoft.com/office/officeart/2005/8/layout/hList7"/>
    <dgm:cxn modelId="{12234793-7728-4AA4-809A-9CEF9D3C882F}" type="presParOf" srcId="{F9C36DE2-7BA3-4841-83E4-00D86FD1D377}" destId="{F2C61862-8D8D-4C1C-A60E-5132B9EBDC2E}" srcOrd="0" destOrd="0" presId="urn:microsoft.com/office/officeart/2005/8/layout/hList7"/>
    <dgm:cxn modelId="{5A7E6C88-B928-4678-AF57-42E450C9AF71}" type="presParOf" srcId="{F2C61862-8D8D-4C1C-A60E-5132B9EBDC2E}" destId="{7DA650D3-A02F-417E-A4B1-3AB42020B51A}" srcOrd="0" destOrd="0" presId="urn:microsoft.com/office/officeart/2005/8/layout/hList7"/>
    <dgm:cxn modelId="{1AEDC9CC-CD54-4936-B8A5-6EA0A8D092FC}" type="presParOf" srcId="{F2C61862-8D8D-4C1C-A60E-5132B9EBDC2E}" destId="{CEB8D973-E0E0-419E-A6BA-CE19C7508DE2}" srcOrd="1" destOrd="0" presId="urn:microsoft.com/office/officeart/2005/8/layout/hList7"/>
    <dgm:cxn modelId="{E02FFC77-EA9B-4FE6-888B-67A3C85B5422}" type="presParOf" srcId="{F2C61862-8D8D-4C1C-A60E-5132B9EBDC2E}" destId="{9DBE0CDA-D41F-4141-854F-44CAEE1D2819}" srcOrd="2" destOrd="0" presId="urn:microsoft.com/office/officeart/2005/8/layout/hList7"/>
    <dgm:cxn modelId="{4C44D350-8DD8-4ACF-8F80-65245980347D}" type="presParOf" srcId="{F2C61862-8D8D-4C1C-A60E-5132B9EBDC2E}" destId="{EEEA0200-5096-4107-8F65-DA3FA1E2FCAF}" srcOrd="3" destOrd="0" presId="urn:microsoft.com/office/officeart/2005/8/layout/hList7"/>
    <dgm:cxn modelId="{CD202291-C26D-466C-8336-84FA932BBF45}" type="presParOf" srcId="{F9C36DE2-7BA3-4841-83E4-00D86FD1D377}" destId="{3D83FC8B-9DAE-48F5-B3A7-D54A9E63DB2B}" srcOrd="1" destOrd="0" presId="urn:microsoft.com/office/officeart/2005/8/layout/hList7"/>
    <dgm:cxn modelId="{795644D2-8110-46E4-802C-82B00CC59AF2}" type="presParOf" srcId="{F9C36DE2-7BA3-4841-83E4-00D86FD1D377}" destId="{F4D6A7BC-8828-48AA-A2CF-79FB8C8BE2DC}" srcOrd="2" destOrd="0" presId="urn:microsoft.com/office/officeart/2005/8/layout/hList7"/>
    <dgm:cxn modelId="{AE12B80B-7E93-4581-83B1-132978BA4CAD}" type="presParOf" srcId="{F4D6A7BC-8828-48AA-A2CF-79FB8C8BE2DC}" destId="{36C8C94D-ED65-4F91-AC5F-6C80AB4C441B}" srcOrd="0" destOrd="0" presId="urn:microsoft.com/office/officeart/2005/8/layout/hList7"/>
    <dgm:cxn modelId="{687615B7-DC9D-490D-8636-B2065F6ABA78}" type="presParOf" srcId="{F4D6A7BC-8828-48AA-A2CF-79FB8C8BE2DC}" destId="{FC6D68C6-8A7A-4CE7-9020-5B88CA425349}" srcOrd="1" destOrd="0" presId="urn:microsoft.com/office/officeart/2005/8/layout/hList7"/>
    <dgm:cxn modelId="{4A49EB0C-72BD-4112-9A22-3183DE7666EB}" type="presParOf" srcId="{F4D6A7BC-8828-48AA-A2CF-79FB8C8BE2DC}" destId="{6BEB27A9-69F5-4C39-A6C4-17801C51DA70}" srcOrd="2" destOrd="0" presId="urn:microsoft.com/office/officeart/2005/8/layout/hList7"/>
    <dgm:cxn modelId="{941281F7-2205-47D5-ABCC-37E1116AE682}" type="presParOf" srcId="{F4D6A7BC-8828-48AA-A2CF-79FB8C8BE2DC}" destId="{238C27FF-486A-4E63-A4A5-F09E138330FC}" srcOrd="3" destOrd="0" presId="urn:microsoft.com/office/officeart/2005/8/layout/hList7"/>
    <dgm:cxn modelId="{906C9439-6A1B-4381-8673-B3F7989D7D6B}" type="presParOf" srcId="{F9C36DE2-7BA3-4841-83E4-00D86FD1D377}" destId="{DA75CB92-FAC1-4388-A3AD-D8552CE6FC3B}" srcOrd="3" destOrd="0" presId="urn:microsoft.com/office/officeart/2005/8/layout/hList7"/>
    <dgm:cxn modelId="{0334B301-E60B-436C-8153-59FF28082794}" type="presParOf" srcId="{F9C36DE2-7BA3-4841-83E4-00D86FD1D377}" destId="{175669DA-F12A-4A20-A961-F7463F83DAE6}" srcOrd="4" destOrd="0" presId="urn:microsoft.com/office/officeart/2005/8/layout/hList7"/>
    <dgm:cxn modelId="{38018325-C7BA-4E33-B848-68F31023AADF}" type="presParOf" srcId="{175669DA-F12A-4A20-A961-F7463F83DAE6}" destId="{47BCFBE3-058C-4F50-AE2B-9A046AC5F4D3}" srcOrd="0" destOrd="0" presId="urn:microsoft.com/office/officeart/2005/8/layout/hList7"/>
    <dgm:cxn modelId="{053DCFD7-2111-42FA-B391-3973CA4849B9}" type="presParOf" srcId="{175669DA-F12A-4A20-A961-F7463F83DAE6}" destId="{A3ABD343-8CCA-4B18-9D31-58589C8287E7}" srcOrd="1" destOrd="0" presId="urn:microsoft.com/office/officeart/2005/8/layout/hList7"/>
    <dgm:cxn modelId="{A7246663-7C42-4686-8AF8-567D6E03601E}" type="presParOf" srcId="{175669DA-F12A-4A20-A961-F7463F83DAE6}" destId="{F6AF432E-04B4-4A7E-8CCC-D98E6DDD873F}" srcOrd="2" destOrd="0" presId="urn:microsoft.com/office/officeart/2005/8/layout/hList7"/>
    <dgm:cxn modelId="{704BB61C-D2B2-458D-B61B-839F64E085E0}" type="presParOf" srcId="{175669DA-F12A-4A20-A961-F7463F83DAE6}" destId="{20F04E4A-0028-4C80-8ECE-51F0ADF8894E}" srcOrd="3" destOrd="0" presId="urn:microsoft.com/office/officeart/2005/8/layout/hList7"/>
    <dgm:cxn modelId="{E721771F-A04B-4C75-93C1-6AD25EBF50BC}" type="presParOf" srcId="{F9C36DE2-7BA3-4841-83E4-00D86FD1D377}" destId="{7DE1E377-2951-4909-9257-C781BC8E0B6D}" srcOrd="5" destOrd="0" presId="urn:microsoft.com/office/officeart/2005/8/layout/hList7"/>
    <dgm:cxn modelId="{56F5EEF1-41AF-411A-B3E2-F6ABDB595F73}" type="presParOf" srcId="{F9C36DE2-7BA3-4841-83E4-00D86FD1D377}" destId="{68543742-E579-43FD-9C13-469495F77B2D}" srcOrd="6" destOrd="0" presId="urn:microsoft.com/office/officeart/2005/8/layout/hList7"/>
    <dgm:cxn modelId="{1DD0F52E-8FAC-40B8-9BA3-4502594457BD}" type="presParOf" srcId="{68543742-E579-43FD-9C13-469495F77B2D}" destId="{A9383650-479C-41C0-BDFC-A09E603C9FA7}" srcOrd="0" destOrd="0" presId="urn:microsoft.com/office/officeart/2005/8/layout/hList7"/>
    <dgm:cxn modelId="{180320A8-0DDC-4E44-8B28-5E02ADBF92C1}" type="presParOf" srcId="{68543742-E579-43FD-9C13-469495F77B2D}" destId="{7ACECC37-B386-4649-8A1A-FCDC179CE7C3}" srcOrd="1" destOrd="0" presId="urn:microsoft.com/office/officeart/2005/8/layout/hList7"/>
    <dgm:cxn modelId="{C745AC0C-5A7D-4E75-9934-E30B0FDEF00D}" type="presParOf" srcId="{68543742-E579-43FD-9C13-469495F77B2D}" destId="{CFA64F48-BF1C-44B6-AE2B-881520312FE5}" srcOrd="2" destOrd="0" presId="urn:microsoft.com/office/officeart/2005/8/layout/hList7"/>
    <dgm:cxn modelId="{6FF5694A-C171-4059-B407-2D263F675984}" type="presParOf" srcId="{68543742-E579-43FD-9C13-469495F77B2D}" destId="{F18D8A4E-51F7-4671-8F8C-5101C17CFD04}" srcOrd="3" destOrd="0" presId="urn:microsoft.com/office/officeart/2005/8/layout/hList7"/>
    <dgm:cxn modelId="{AC45460E-FEB6-4DF1-B9CA-DCCBC6BB075D}" type="presParOf" srcId="{F9C36DE2-7BA3-4841-83E4-00D86FD1D377}" destId="{D186233A-67E8-450B-A0A7-16B45C33DE97}" srcOrd="7" destOrd="0" presId="urn:microsoft.com/office/officeart/2005/8/layout/hList7"/>
    <dgm:cxn modelId="{F279018B-3DE7-4B3F-8EA3-7A9987096A20}" type="presParOf" srcId="{F9C36DE2-7BA3-4841-83E4-00D86FD1D377}" destId="{6499DED5-01F6-4BC0-8E74-389F8C3649BB}" srcOrd="8" destOrd="0" presId="urn:microsoft.com/office/officeart/2005/8/layout/hList7"/>
    <dgm:cxn modelId="{85B82679-6279-4FFF-ACE3-3B05C3B1CC9A}" type="presParOf" srcId="{6499DED5-01F6-4BC0-8E74-389F8C3649BB}" destId="{1FBB390F-4210-4E41-A4EB-9A73D0D317F0}" srcOrd="0" destOrd="0" presId="urn:microsoft.com/office/officeart/2005/8/layout/hList7"/>
    <dgm:cxn modelId="{48D6906F-9262-4141-9D4E-1FEA9F16930F}" type="presParOf" srcId="{6499DED5-01F6-4BC0-8E74-389F8C3649BB}" destId="{34585E94-673F-48F4-916B-DAE3A7660C86}" srcOrd="1" destOrd="0" presId="urn:microsoft.com/office/officeart/2005/8/layout/hList7"/>
    <dgm:cxn modelId="{A89CDEFF-2950-4B7B-B0C9-F868D72DFDE6}" type="presParOf" srcId="{6499DED5-01F6-4BC0-8E74-389F8C3649BB}" destId="{BD08519D-E1B4-4BEB-9D3B-2A32EF20ADED}" srcOrd="2" destOrd="0" presId="urn:microsoft.com/office/officeart/2005/8/layout/hList7"/>
    <dgm:cxn modelId="{780BB4C2-E9E6-4368-B5C3-FC4F7ADD2AC6}" type="presParOf" srcId="{6499DED5-01F6-4BC0-8E74-389F8C3649BB}" destId="{38E36C2B-E969-4AC2-82DF-FDA1A945B18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650D3-A02F-417E-A4B1-3AB42020B51A}">
      <dsp:nvSpPr>
        <dsp:cNvPr id="0" name=""/>
        <dsp:cNvSpPr/>
      </dsp:nvSpPr>
      <dsp:spPr>
        <a:xfrm>
          <a:off x="0" y="-14796"/>
          <a:ext cx="1540371" cy="32635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dirty="0"/>
            <a:t>Police Officers or Investigators Obtain Video </a:t>
          </a:r>
          <a:endParaRPr lang="en-US" sz="900" kern="1200" dirty="0"/>
        </a:p>
      </dsp:txBody>
      <dsp:txXfrm>
        <a:off x="0" y="1290605"/>
        <a:ext cx="1540371" cy="1305401"/>
      </dsp:txXfrm>
    </dsp:sp>
    <dsp:sp modelId="{EEEA0200-5096-4107-8F65-DA3FA1E2FCAF}">
      <dsp:nvSpPr>
        <dsp:cNvPr id="0" name=""/>
        <dsp:cNvSpPr/>
      </dsp:nvSpPr>
      <dsp:spPr>
        <a:xfrm>
          <a:off x="151381" y="198445"/>
          <a:ext cx="601514" cy="41641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C8C94D-ED65-4F91-AC5F-6C80AB4C441B}">
      <dsp:nvSpPr>
        <dsp:cNvPr id="0" name=""/>
        <dsp:cNvSpPr/>
      </dsp:nvSpPr>
      <dsp:spPr>
        <a:xfrm>
          <a:off x="1586582" y="-14796"/>
          <a:ext cx="1540371" cy="32635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dirty="0"/>
            <a:t>Police Review Video for Relevant Sections and Share Video to State’s Attorney through a single website or portal</a:t>
          </a:r>
        </a:p>
        <a:p>
          <a:pPr lvl="0" algn="ctr" defTabSz="400050">
            <a:lnSpc>
              <a:spcPct val="90000"/>
            </a:lnSpc>
            <a:spcBef>
              <a:spcPct val="0"/>
            </a:spcBef>
            <a:spcAft>
              <a:spcPct val="35000"/>
            </a:spcAft>
          </a:pPr>
          <a:r>
            <a:rPr lang="en-US" sz="900" kern="1200" dirty="0"/>
            <a:t>Requires determination of method to view video.</a:t>
          </a:r>
        </a:p>
      </dsp:txBody>
      <dsp:txXfrm>
        <a:off x="1586582" y="1290605"/>
        <a:ext cx="1540371" cy="1305401"/>
      </dsp:txXfrm>
    </dsp:sp>
    <dsp:sp modelId="{238C27FF-486A-4E63-A4A5-F09E138330FC}">
      <dsp:nvSpPr>
        <dsp:cNvPr id="0" name=""/>
        <dsp:cNvSpPr/>
      </dsp:nvSpPr>
      <dsp:spPr>
        <a:xfrm>
          <a:off x="3102531" y="0"/>
          <a:ext cx="1152288" cy="886959"/>
        </a:xfrm>
        <a:prstGeom prst="rect">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BCFBE3-058C-4F50-AE2B-9A046AC5F4D3}">
      <dsp:nvSpPr>
        <dsp:cNvPr id="0" name=""/>
        <dsp:cNvSpPr/>
      </dsp:nvSpPr>
      <dsp:spPr>
        <a:xfrm>
          <a:off x="3173164" y="-14796"/>
          <a:ext cx="1540371" cy="32635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dirty="0"/>
            <a:t>State’s Attorney Prepares Video for Discovery </a:t>
          </a:r>
        </a:p>
        <a:p>
          <a:pPr lvl="0" algn="ctr" defTabSz="400050">
            <a:lnSpc>
              <a:spcPct val="90000"/>
            </a:lnSpc>
            <a:spcBef>
              <a:spcPct val="0"/>
            </a:spcBef>
            <a:spcAft>
              <a:spcPct val="35000"/>
            </a:spcAft>
          </a:pPr>
          <a:r>
            <a:rPr lang="en-US" sz="900" kern="1200" dirty="0"/>
            <a:t>1) Relevant Clip </a:t>
          </a:r>
        </a:p>
        <a:p>
          <a:pPr lvl="0" algn="ctr" defTabSz="400050">
            <a:lnSpc>
              <a:spcPct val="90000"/>
            </a:lnSpc>
            <a:spcBef>
              <a:spcPct val="0"/>
            </a:spcBef>
            <a:spcAft>
              <a:spcPct val="35000"/>
            </a:spcAft>
          </a:pPr>
          <a:r>
            <a:rPr lang="en-US" sz="900" kern="1200" dirty="0"/>
            <a:t>2) Possible Redaction for Discovery or Court</a:t>
          </a:r>
        </a:p>
      </dsp:txBody>
      <dsp:txXfrm>
        <a:off x="3173164" y="1290605"/>
        <a:ext cx="1540371" cy="1305401"/>
      </dsp:txXfrm>
    </dsp:sp>
    <dsp:sp modelId="{20F04E4A-0028-4C80-8ECE-51F0ADF8894E}">
      <dsp:nvSpPr>
        <dsp:cNvPr id="0" name=""/>
        <dsp:cNvSpPr/>
      </dsp:nvSpPr>
      <dsp:spPr>
        <a:xfrm>
          <a:off x="3167065" y="223831"/>
          <a:ext cx="1322940" cy="108674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83650-479C-41C0-BDFC-A09E603C9FA7}">
      <dsp:nvSpPr>
        <dsp:cNvPr id="0" name=""/>
        <dsp:cNvSpPr/>
      </dsp:nvSpPr>
      <dsp:spPr>
        <a:xfrm>
          <a:off x="4759746" y="-14796"/>
          <a:ext cx="1540371" cy="32635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dirty="0"/>
            <a:t>State’s Attorney Shares Video with Defense Counsel through eDiscovery Portal.</a:t>
          </a:r>
        </a:p>
      </dsp:txBody>
      <dsp:txXfrm>
        <a:off x="4759746" y="1290605"/>
        <a:ext cx="1540371" cy="1305401"/>
      </dsp:txXfrm>
    </dsp:sp>
    <dsp:sp modelId="{F18D8A4E-51F7-4671-8F8C-5101C17CFD04}">
      <dsp:nvSpPr>
        <dsp:cNvPr id="0" name=""/>
        <dsp:cNvSpPr/>
      </dsp:nvSpPr>
      <dsp:spPr>
        <a:xfrm>
          <a:off x="5016775" y="252907"/>
          <a:ext cx="1225100" cy="88071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B390F-4210-4E41-A4EB-9A73D0D317F0}">
      <dsp:nvSpPr>
        <dsp:cNvPr id="0" name=""/>
        <dsp:cNvSpPr/>
      </dsp:nvSpPr>
      <dsp:spPr>
        <a:xfrm>
          <a:off x="6346328" y="-14796"/>
          <a:ext cx="1540371" cy="32635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dirty="0"/>
            <a:t>State’s Attorney can easily produce Discovery Log from single location of all digital  evidence to  include documents, digital files, photographs and video . </a:t>
          </a:r>
        </a:p>
      </dsp:txBody>
      <dsp:txXfrm>
        <a:off x="6346328" y="1290605"/>
        <a:ext cx="1540371" cy="1305401"/>
      </dsp:txXfrm>
    </dsp:sp>
    <dsp:sp modelId="{38E36C2B-E969-4AC2-82DF-FDA1A945B181}">
      <dsp:nvSpPr>
        <dsp:cNvPr id="0" name=""/>
        <dsp:cNvSpPr/>
      </dsp:nvSpPr>
      <dsp:spPr>
        <a:xfrm>
          <a:off x="6573141" y="181013"/>
          <a:ext cx="1086746" cy="108674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07835B-3BEE-44F5-8B38-046F162B03F7}">
      <dsp:nvSpPr>
        <dsp:cNvPr id="0" name=""/>
        <dsp:cNvSpPr/>
      </dsp:nvSpPr>
      <dsp:spPr>
        <a:xfrm rot="10800000" flipH="1" flipV="1">
          <a:off x="961630" y="2403239"/>
          <a:ext cx="6321294" cy="875061"/>
        </a:xfrm>
        <a:prstGeom prst="right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E3AAF-B8C1-4A0E-B122-CB0FCC968900}" type="datetimeFigureOut">
              <a:rPr lang="en-US" smtClean="0"/>
              <a:t>3/31/2019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6DDE1-9B90-4A08-BF9C-23878A52FD0F}" type="slidenum">
              <a:rPr lang="en-US" smtClean="0"/>
              <a:t>‹#›</a:t>
            </a:fld>
            <a:endParaRPr lang="en-US"/>
          </a:p>
        </p:txBody>
      </p:sp>
    </p:spTree>
    <p:extLst>
      <p:ext uri="{BB962C8B-B14F-4D97-AF65-F5344CB8AC3E}">
        <p14:creationId xmlns:p14="http://schemas.microsoft.com/office/powerpoint/2010/main" val="45227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6DDE1-9B90-4A08-BF9C-23878A52FD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425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6DDE1-9B90-4A08-BF9C-23878A52FD0F}" type="slidenum">
              <a:rPr lang="en-US" smtClean="0"/>
              <a:t>20</a:t>
            </a:fld>
            <a:endParaRPr lang="en-US" dirty="0"/>
          </a:p>
        </p:txBody>
      </p:sp>
    </p:spTree>
    <p:extLst>
      <p:ext uri="{BB962C8B-B14F-4D97-AF65-F5344CB8AC3E}">
        <p14:creationId xmlns:p14="http://schemas.microsoft.com/office/powerpoint/2010/main" val="17029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dirty="0"/>
              <a:t>Montgomery County Digital Evidence Management and Discovery</a:t>
            </a:r>
          </a:p>
          <a:p>
            <a:pPr>
              <a:spcBef>
                <a:spcPts val="600"/>
              </a:spcBef>
              <a:spcAft>
                <a:spcPts val="600"/>
              </a:spcAft>
            </a:pPr>
            <a:endParaRPr lang="en-US" dirty="0"/>
          </a:p>
          <a:p>
            <a:pPr>
              <a:spcBef>
                <a:spcPts val="600"/>
              </a:spcBef>
              <a:spcAft>
                <a:spcPts val="600"/>
              </a:spcAft>
            </a:pPr>
            <a:r>
              <a:rPr lang="en-US" dirty="0"/>
              <a:t>Business Need</a:t>
            </a:r>
          </a:p>
          <a:p>
            <a:pPr>
              <a:spcBef>
                <a:spcPts val="600"/>
              </a:spcBef>
              <a:spcAft>
                <a:spcPts val="600"/>
              </a:spcAft>
            </a:pPr>
            <a:r>
              <a:rPr lang="en-US" dirty="0"/>
              <a:t>Current Challenges</a:t>
            </a:r>
          </a:p>
          <a:p>
            <a:pPr>
              <a:spcBef>
                <a:spcPts val="600"/>
              </a:spcBef>
              <a:spcAft>
                <a:spcPts val="600"/>
              </a:spcAft>
            </a:pPr>
            <a:r>
              <a:rPr lang="en-US" dirty="0"/>
              <a:t>Current Business Environment</a:t>
            </a:r>
          </a:p>
          <a:p>
            <a:pPr>
              <a:spcBef>
                <a:spcPts val="600"/>
              </a:spcBef>
              <a:spcAft>
                <a:spcPts val="600"/>
              </a:spcAft>
            </a:pPr>
            <a:r>
              <a:rPr lang="en-US" dirty="0"/>
              <a:t>Vision of To Be Business Environment</a:t>
            </a:r>
          </a:p>
          <a:p>
            <a:pPr>
              <a:spcBef>
                <a:spcPts val="600"/>
              </a:spcBef>
              <a:spcAft>
                <a:spcPts val="600"/>
              </a:spcAft>
            </a:pPr>
            <a:r>
              <a:rPr lang="en-US" dirty="0"/>
              <a:t>Next Steps</a:t>
            </a:r>
          </a:p>
          <a:p>
            <a:endParaRPr lang="en-US" dirty="0"/>
          </a:p>
          <a:p>
            <a:r>
              <a:rPr lang="en-US" dirty="0"/>
              <a:t>Large number of agencies and group included – MCPD, Sheriff, DOCR, and other County Agencies</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2,015 employees</a:t>
            </a:r>
          </a:p>
          <a:p>
            <a:r>
              <a:rPr lang="en-US" dirty="0">
                <a:latin typeface="Cambria" panose="02040503050406030204" pitchFamily="18" charset="0"/>
              </a:rPr>
              <a:t>1,267 sworn officers</a:t>
            </a:r>
          </a:p>
          <a:p>
            <a:r>
              <a:rPr lang="en-US" dirty="0">
                <a:latin typeface="Cambria" panose="02040503050406030204" pitchFamily="18" charset="0"/>
              </a:rPr>
              <a:t>562 full time non-sworn employees</a:t>
            </a:r>
          </a:p>
          <a:p>
            <a:r>
              <a:rPr lang="en-US" dirty="0">
                <a:latin typeface="Cambria" panose="02040503050406030204" pitchFamily="18" charset="0"/>
              </a:rPr>
              <a:t>186 part-time positions</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Square Miles = 490</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County Population Estimate (2016) = </a:t>
            </a:r>
            <a:r>
              <a:rPr lang="en-US" b="1" dirty="0"/>
              <a:t>1,043,863 </a:t>
            </a:r>
            <a:endParaRPr lang="en-US" b="1" dirty="0">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11D6DDE1-9B90-4A08-BF9C-23878A52FD0F}" type="slidenum">
              <a:rPr lang="en-US" smtClean="0"/>
              <a:t>12</a:t>
            </a:fld>
            <a:endParaRPr lang="en-US" dirty="0"/>
          </a:p>
        </p:txBody>
      </p:sp>
    </p:spTree>
    <p:extLst>
      <p:ext uri="{BB962C8B-B14F-4D97-AF65-F5344CB8AC3E}">
        <p14:creationId xmlns:p14="http://schemas.microsoft.com/office/powerpoint/2010/main" val="343791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SAO Notes:  165 Terabytes in current prosecutor case management systems, Juries and judges expect to see video at every trial, 11 people form discovery unit supporting attorneys with high volume case load in District Court, 2 additional people support discovery in serious felony cases in Circuit court – in Circuit Court the attorneys have more time to focus on discovery but the volume of the discovery is enormous.</a:t>
            </a:r>
          </a:p>
          <a:p>
            <a:endParaRPr lang="en-US" dirty="0"/>
          </a:p>
          <a:p>
            <a:r>
              <a:rPr lang="en-US" dirty="0"/>
              <a:t>“CSI” effect – similar to the DNA requirement</a:t>
            </a:r>
          </a:p>
          <a:p>
            <a:endParaRPr lang="en-US" dirty="0"/>
          </a:p>
          <a:p>
            <a:r>
              <a:rPr lang="en-US" dirty="0"/>
              <a:t>Outside video is stored on physical media in our physical property (</a:t>
            </a:r>
            <a:r>
              <a:rPr lang="en-US" dirty="0" err="1"/>
              <a:t>Traq</a:t>
            </a:r>
            <a:r>
              <a:rPr lang="en-US" dirty="0"/>
              <a:t>).  Not searchable, playable, </a:t>
            </a:r>
            <a:r>
              <a:rPr lang="en-US"/>
              <a:t>or sharable </a:t>
            </a:r>
            <a:r>
              <a:rPr lang="en-US" dirty="0"/>
              <a:t>unless retrieved.  </a:t>
            </a:r>
          </a:p>
          <a:p>
            <a:endParaRPr lang="en-US" dirty="0"/>
          </a:p>
          <a:p>
            <a:r>
              <a:rPr lang="en-US" dirty="0"/>
              <a:t>Not just MCPD, but MCSO, Rockville City PD, Gaithersburg City PD, Takoma Park PD, DOC, and various other agencies.  </a:t>
            </a:r>
          </a:p>
        </p:txBody>
      </p:sp>
      <p:sp>
        <p:nvSpPr>
          <p:cNvPr id="4" name="Slide Number Placeholder 3"/>
          <p:cNvSpPr>
            <a:spLocks noGrp="1"/>
          </p:cNvSpPr>
          <p:nvPr>
            <p:ph type="sldNum" sz="quarter" idx="10"/>
          </p:nvPr>
        </p:nvSpPr>
        <p:spPr/>
        <p:txBody>
          <a:bodyPr/>
          <a:lstStyle/>
          <a:p>
            <a:fld id="{11D6DDE1-9B90-4A08-BF9C-23878A52FD0F}" type="slidenum">
              <a:rPr lang="en-US" smtClean="0"/>
              <a:t>13</a:t>
            </a:fld>
            <a:endParaRPr lang="en-US" dirty="0"/>
          </a:p>
        </p:txBody>
      </p:sp>
    </p:spTree>
    <p:extLst>
      <p:ext uri="{BB962C8B-B14F-4D97-AF65-F5344CB8AC3E}">
        <p14:creationId xmlns:p14="http://schemas.microsoft.com/office/powerpoint/2010/main" val="340919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spcBef>
                <a:spcPts val="611"/>
              </a:spcBef>
              <a:spcAft>
                <a:spcPts val="611"/>
              </a:spcAft>
              <a:buFont typeface="Arial" panose="020B0604020202020204" pitchFamily="34" charset="0"/>
              <a:buChar char="•"/>
            </a:pPr>
            <a:r>
              <a:rPr lang="en-US" sz="1800" dirty="0"/>
              <a:t>Many incompatible video formats (Panasonic Codec)</a:t>
            </a:r>
          </a:p>
          <a:p>
            <a:pPr marL="757066" lvl="1" indent="-291179">
              <a:spcBef>
                <a:spcPts val="611"/>
              </a:spcBef>
              <a:spcAft>
                <a:spcPts val="611"/>
              </a:spcAft>
              <a:buFont typeface="Arial" panose="020B0604020202020204" pitchFamily="34" charset="0"/>
              <a:buChar char="•"/>
            </a:pPr>
            <a:r>
              <a:rPr lang="en-US" sz="1600" dirty="0"/>
              <a:t>The County has a wide variety of cameras which use different formats and require different video players. It is unknown if newer cameras can be required to use a standard players. External video often uses non-standard formats. Generally, these can be played using a special player but it takes more time on the part of investigators and the discovery team. </a:t>
            </a:r>
          </a:p>
          <a:p>
            <a:pPr marL="291179" indent="-291179">
              <a:spcBef>
                <a:spcPts val="611"/>
              </a:spcBef>
              <a:spcAft>
                <a:spcPts val="611"/>
              </a:spcAft>
              <a:buFont typeface="Arial" panose="020B0604020202020204" pitchFamily="34" charset="0"/>
              <a:buChar char="•"/>
            </a:pPr>
            <a:r>
              <a:rPr lang="en-US" sz="1800" dirty="0"/>
              <a:t>Differing processes to accommodate variety of evidence obtained by various investigative units. DVDs, hard drives, thumb drives, shared drives, and websites are all used. </a:t>
            </a:r>
          </a:p>
          <a:p>
            <a:pPr marL="291179" indent="-291179">
              <a:spcBef>
                <a:spcPts val="611"/>
              </a:spcBef>
              <a:spcAft>
                <a:spcPts val="611"/>
              </a:spcAft>
              <a:buFont typeface="Arial" panose="020B0604020202020204" pitchFamily="34" charset="0"/>
              <a:buChar char="•"/>
            </a:pPr>
            <a:endParaRPr lang="en-US" sz="1800" dirty="0"/>
          </a:p>
          <a:p>
            <a:pPr marL="291179" indent="-291179">
              <a:spcBef>
                <a:spcPts val="611"/>
              </a:spcBef>
              <a:spcAft>
                <a:spcPts val="611"/>
              </a:spcAft>
              <a:buFont typeface="Arial" panose="020B0604020202020204" pitchFamily="34" charset="0"/>
              <a:buChar char="•"/>
            </a:pPr>
            <a:r>
              <a:rPr lang="en-US" sz="1800" dirty="0"/>
              <a:t>Processing of Digital Evidence takes place in multiple investigative units using different processes and media.</a:t>
            </a:r>
          </a:p>
          <a:p>
            <a:pPr marL="291179" indent="-291179">
              <a:spcBef>
                <a:spcPts val="611"/>
              </a:spcBef>
              <a:spcAft>
                <a:spcPts val="611"/>
              </a:spcAft>
              <a:buFont typeface="Arial" panose="020B0604020202020204" pitchFamily="34" charset="0"/>
              <a:buChar char="•"/>
            </a:pPr>
            <a:endParaRPr lang="en-US" sz="1800" dirty="0"/>
          </a:p>
          <a:p>
            <a:pPr marL="291179" indent="-291179">
              <a:spcBef>
                <a:spcPts val="611"/>
              </a:spcBef>
              <a:spcAft>
                <a:spcPts val="611"/>
              </a:spcAft>
              <a:buFont typeface="Arial" panose="020B0604020202020204" pitchFamily="34" charset="0"/>
              <a:buChar char="•"/>
            </a:pPr>
            <a:r>
              <a:rPr lang="en-US" sz="1800" dirty="0"/>
              <a:t>The SAO must access multiple websites for body-worn camera video. Some departments use different BWC vendors. All departments have their own separate instance and website for viewing video. </a:t>
            </a:r>
          </a:p>
          <a:p>
            <a:pPr marL="291179" indent="-291179">
              <a:spcBef>
                <a:spcPts val="611"/>
              </a:spcBef>
              <a:spcAft>
                <a:spcPts val="611"/>
              </a:spcAft>
              <a:buFont typeface="Arial" panose="020B0604020202020204" pitchFamily="34" charset="0"/>
              <a:buChar char="•"/>
            </a:pPr>
            <a:endParaRPr lang="en-US" sz="1800" dirty="0"/>
          </a:p>
          <a:p>
            <a:pPr marL="291179" indent="-291179">
              <a:spcBef>
                <a:spcPts val="611"/>
              </a:spcBef>
              <a:spcAft>
                <a:spcPts val="611"/>
              </a:spcAft>
              <a:buFont typeface="Arial" panose="020B0604020202020204" pitchFamily="34" charset="0"/>
              <a:buChar char="•"/>
            </a:pPr>
            <a:r>
              <a:rPr lang="en-US" sz="1800" dirty="0"/>
              <a:t>Redaction and blurring of videos for trial is labor intensive. </a:t>
            </a:r>
          </a:p>
          <a:p>
            <a:pPr marL="291179" indent="-291179">
              <a:spcBef>
                <a:spcPts val="611"/>
              </a:spcBef>
              <a:spcAft>
                <a:spcPts val="611"/>
              </a:spcAft>
              <a:buFont typeface="Arial" panose="020B0604020202020204" pitchFamily="34" charset="0"/>
              <a:buChar char="•"/>
            </a:pPr>
            <a:endParaRPr lang="en-US" sz="8200" dirty="0"/>
          </a:p>
          <a:p>
            <a:pPr marL="291179" indent="-291179">
              <a:spcBef>
                <a:spcPts val="611"/>
              </a:spcBef>
              <a:spcAft>
                <a:spcPts val="611"/>
              </a:spcAft>
              <a:buFont typeface="Arial" panose="020B0604020202020204" pitchFamily="34" charset="0"/>
              <a:buChar char="•"/>
            </a:pPr>
            <a:r>
              <a:rPr lang="en-US" sz="8200" dirty="0"/>
              <a:t>Systems not currently architected to handle large volume of data</a:t>
            </a:r>
          </a:p>
          <a:p>
            <a:pPr marL="757066" lvl="1" indent="-291179">
              <a:spcBef>
                <a:spcPts val="611"/>
              </a:spcBef>
              <a:spcAft>
                <a:spcPts val="611"/>
              </a:spcAft>
              <a:buFont typeface="Arial" panose="020B0604020202020204" pitchFamily="34" charset="0"/>
              <a:buChar char="•"/>
            </a:pPr>
            <a:r>
              <a:rPr lang="en-US" sz="6500" dirty="0"/>
              <a:t>ECU generates about 50 Terabytes of data per year. ECU needs a place to archive files, a means to share working files and a means to work on live files. They estimate they require about 300 Terabytes of space for archived data.</a:t>
            </a:r>
          </a:p>
          <a:p>
            <a:pPr marL="757066" lvl="1" indent="-291179">
              <a:spcBef>
                <a:spcPts val="611"/>
              </a:spcBef>
              <a:spcAft>
                <a:spcPts val="611"/>
              </a:spcAft>
              <a:buFont typeface="Arial" panose="020B0604020202020204" pitchFamily="34" charset="0"/>
              <a:buChar char="•"/>
            </a:pPr>
            <a:endParaRPr lang="en-US" sz="6500" dirty="0"/>
          </a:p>
          <a:p>
            <a:pPr marL="757066" lvl="1" indent="-291179">
              <a:spcBef>
                <a:spcPts val="611"/>
              </a:spcBef>
              <a:spcAft>
                <a:spcPts val="611"/>
              </a:spcAft>
              <a:buFont typeface="Arial" panose="020B0604020202020204" pitchFamily="34" charset="0"/>
              <a:buChar char="•"/>
            </a:pPr>
            <a:r>
              <a:rPr lang="en-US" sz="6500" dirty="0"/>
              <a:t>Digital files cannot be stored by investigators on desktops due to large file sizes (typically 64 GB or larger). ECU gives extracts of data to investigators on large capacity thumb drives. </a:t>
            </a:r>
          </a:p>
          <a:p>
            <a:pPr marL="757066" lvl="1" indent="-291179">
              <a:spcBef>
                <a:spcPts val="611"/>
              </a:spcBef>
              <a:spcAft>
                <a:spcPts val="611"/>
              </a:spcAft>
              <a:buFont typeface="Arial" panose="020B0604020202020204" pitchFamily="34" charset="0"/>
              <a:buChar char="•"/>
            </a:pPr>
            <a:endParaRPr lang="en-US" sz="6500" dirty="0"/>
          </a:p>
          <a:p>
            <a:pPr marL="757066" lvl="1" indent="-291179">
              <a:spcBef>
                <a:spcPts val="611"/>
              </a:spcBef>
              <a:spcAft>
                <a:spcPts val="611"/>
              </a:spcAft>
              <a:buFont typeface="Arial" panose="020B0604020202020204" pitchFamily="34" charset="0"/>
              <a:buChar char="•"/>
            </a:pPr>
            <a:r>
              <a:rPr lang="en-US" sz="6500" dirty="0"/>
              <a:t>SharePoint has not been found to be a viable solution to date; it is being explored further.</a:t>
            </a:r>
          </a:p>
          <a:p>
            <a:pPr marL="757066" lvl="1" indent="-291179">
              <a:spcBef>
                <a:spcPts val="611"/>
              </a:spcBef>
              <a:spcAft>
                <a:spcPts val="611"/>
              </a:spcAft>
              <a:buFont typeface="Arial" panose="020B0604020202020204" pitchFamily="34" charset="0"/>
              <a:buChar char="•"/>
            </a:pPr>
            <a:endParaRPr lang="en-US" sz="6500" dirty="0"/>
          </a:p>
          <a:p>
            <a:pPr marL="757066" lvl="1" indent="-291179">
              <a:spcBef>
                <a:spcPts val="611"/>
              </a:spcBef>
              <a:spcAft>
                <a:spcPts val="611"/>
              </a:spcAft>
              <a:buFont typeface="Arial" panose="020B0604020202020204" pitchFamily="34" charset="0"/>
              <a:buChar char="•"/>
            </a:pPr>
            <a:r>
              <a:rPr lang="en-US" sz="6500" dirty="0"/>
              <a:t>A shared drive for use between the SAO and investigators is full.</a:t>
            </a:r>
          </a:p>
          <a:p>
            <a:pPr marL="757066" lvl="1" indent="-291179">
              <a:spcBef>
                <a:spcPts val="611"/>
              </a:spcBef>
              <a:spcAft>
                <a:spcPts val="611"/>
              </a:spcAft>
              <a:buFont typeface="Arial" panose="020B0604020202020204" pitchFamily="34" charset="0"/>
              <a:buChar char="•"/>
            </a:pPr>
            <a:endParaRPr lang="en-US" sz="6500" dirty="0"/>
          </a:p>
          <a:p>
            <a:pPr marL="757066" lvl="1" indent="-291179">
              <a:spcBef>
                <a:spcPts val="611"/>
              </a:spcBef>
              <a:spcAft>
                <a:spcPts val="611"/>
              </a:spcAft>
              <a:buFont typeface="Arial" panose="020B0604020202020204" pitchFamily="34" charset="0"/>
              <a:buChar char="•"/>
            </a:pPr>
            <a:r>
              <a:rPr lang="en-US" sz="8200" dirty="0"/>
              <a:t>Network Bandwidth is insufficient</a:t>
            </a:r>
          </a:p>
          <a:p>
            <a:pPr marL="757066" lvl="1" indent="-291179">
              <a:spcBef>
                <a:spcPts val="611"/>
              </a:spcBef>
              <a:spcAft>
                <a:spcPts val="611"/>
              </a:spcAft>
              <a:buFont typeface="Arial" panose="020B0604020202020204" pitchFamily="34" charset="0"/>
              <a:buChar char="•"/>
            </a:pPr>
            <a:endParaRPr lang="en-US" sz="8200" dirty="0"/>
          </a:p>
          <a:p>
            <a:pPr marL="757066" lvl="1" indent="-291179">
              <a:spcBef>
                <a:spcPts val="611"/>
              </a:spcBef>
              <a:spcAft>
                <a:spcPts val="611"/>
              </a:spcAft>
              <a:buFont typeface="Arial" panose="020B0604020202020204" pitchFamily="34" charset="0"/>
              <a:buChar char="•"/>
            </a:pPr>
            <a:r>
              <a:rPr lang="en-US" sz="6500" dirty="0"/>
              <a:t>It is difficult to share files over networks due to large files sizes.</a:t>
            </a:r>
          </a:p>
          <a:p>
            <a:pPr marL="757066" lvl="1" indent="-291179">
              <a:spcBef>
                <a:spcPts val="611"/>
              </a:spcBef>
              <a:spcAft>
                <a:spcPts val="611"/>
              </a:spcAft>
              <a:buFont typeface="Arial" panose="020B0604020202020204" pitchFamily="34" charset="0"/>
              <a:buChar char="•"/>
            </a:pPr>
            <a:endParaRPr lang="en-US" sz="6500" dirty="0"/>
          </a:p>
          <a:p>
            <a:pPr marL="757066" lvl="1" indent="-291179">
              <a:spcBef>
                <a:spcPts val="611"/>
              </a:spcBef>
              <a:spcAft>
                <a:spcPts val="611"/>
              </a:spcAft>
              <a:buFont typeface="Arial" panose="020B0604020202020204" pitchFamily="34" charset="0"/>
              <a:buChar char="•"/>
            </a:pPr>
            <a:r>
              <a:rPr lang="en-US" sz="6500" dirty="0"/>
              <a:t>Live working files are downloaded by ECU from a server at another location onto local servers in order to have sufficient speed required to work with the files.</a:t>
            </a:r>
          </a:p>
          <a:p>
            <a:pPr marL="757066" lvl="1" indent="-291179">
              <a:spcBef>
                <a:spcPts val="611"/>
              </a:spcBef>
              <a:spcAft>
                <a:spcPts val="611"/>
              </a:spcAft>
              <a:buFont typeface="Arial" panose="020B0604020202020204" pitchFamily="34" charset="0"/>
              <a:buChar char="•"/>
            </a:pPr>
            <a:endParaRPr lang="en-US" sz="6500" dirty="0"/>
          </a:p>
          <a:p>
            <a:pPr marL="757066" lvl="1" indent="-291179">
              <a:spcBef>
                <a:spcPts val="611"/>
              </a:spcBef>
              <a:spcAft>
                <a:spcPts val="611"/>
              </a:spcAft>
              <a:buFont typeface="Arial" panose="020B0604020202020204" pitchFamily="34" charset="0"/>
              <a:buChar char="•"/>
            </a:pPr>
            <a:r>
              <a:rPr lang="en-US" sz="8200" dirty="0"/>
              <a:t>Courtrooms not properly equipped for video evidence which is now used in almost every case; this requires AV staff to move and set up equipment constantly in order to enable the showing of digital evidence in courtrooms.  </a:t>
            </a:r>
          </a:p>
          <a:p>
            <a:pPr marL="291179" indent="-291179">
              <a:spcBef>
                <a:spcPts val="611"/>
              </a:spcBef>
              <a:spcAft>
                <a:spcPts val="611"/>
              </a:spcAft>
              <a:buFont typeface="Arial" panose="020B0604020202020204" pitchFamily="34" charset="0"/>
              <a:buChar char="•"/>
            </a:pPr>
            <a:endParaRPr lang="en-US" sz="1800" dirty="0"/>
          </a:p>
          <a:p>
            <a:pPr defTabSz="931774">
              <a:defRPr/>
            </a:pPr>
            <a:r>
              <a:rPr lang="en-US" dirty="0"/>
              <a:t>We’ve talked about some of the challenges as we have explained the current environment.  Here are a few of the others that we’ve identified.   So what are the impacts and risks?  We are working on quantifying these further but we know that there are significant impacts on the discovery team and the amount of staff time required to process and prepare evidence for discovery.  We expect that the volume of digital evidence and the expectation that digital evidence will be part of any criminal case will continue to grow.  We understand that the impact this on both staffing and our technical resources will continue to grow significantly.  We’re working on making projections that will help us weigh options for the future. </a:t>
            </a:r>
          </a:p>
          <a:p>
            <a:endParaRPr lang="en-US" dirty="0"/>
          </a:p>
          <a:p>
            <a:pPr lvl="1">
              <a:spcBef>
                <a:spcPts val="611"/>
              </a:spcBef>
              <a:spcAft>
                <a:spcPts val="611"/>
              </a:spcAft>
            </a:pPr>
            <a:endParaRPr lang="en-US" sz="6700" dirty="0"/>
          </a:p>
          <a:p>
            <a:pPr lvl="1">
              <a:spcBef>
                <a:spcPts val="611"/>
              </a:spcBef>
              <a:spcAft>
                <a:spcPts val="611"/>
              </a:spcAft>
            </a:pPr>
            <a:endParaRPr lang="en-US" sz="6500" dirty="0"/>
          </a:p>
          <a:p>
            <a:endParaRPr lang="en-US" dirty="0"/>
          </a:p>
        </p:txBody>
      </p:sp>
      <p:sp>
        <p:nvSpPr>
          <p:cNvPr id="4" name="Slide Number Placeholder 3"/>
          <p:cNvSpPr>
            <a:spLocks noGrp="1"/>
          </p:cNvSpPr>
          <p:nvPr>
            <p:ph type="sldNum" sz="quarter" idx="5"/>
          </p:nvPr>
        </p:nvSpPr>
        <p:spPr/>
        <p:txBody>
          <a:bodyPr/>
          <a:lstStyle/>
          <a:p>
            <a:fld id="{11D6DDE1-9B90-4A08-BF9C-23878A52FD0F}" type="slidenum">
              <a:rPr lang="en-US" smtClean="0"/>
              <a:t>14</a:t>
            </a:fld>
            <a:endParaRPr lang="en-US" dirty="0"/>
          </a:p>
        </p:txBody>
      </p:sp>
    </p:spTree>
    <p:extLst>
      <p:ext uri="{BB962C8B-B14F-4D97-AF65-F5344CB8AC3E}">
        <p14:creationId xmlns:p14="http://schemas.microsoft.com/office/powerpoint/2010/main" val="164367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u="sng" dirty="0">
                <a:solidFill>
                  <a:prstClr val="white"/>
                </a:solidFill>
              </a:rPr>
              <a:t>County Generated with Shorter Retention Periods (unless identified as evidence). </a:t>
            </a:r>
          </a:p>
          <a:p>
            <a:pPr marL="640594" lvl="1" indent="-174708" defTabSz="931774">
              <a:buFont typeface="Arial" panose="020B0604020202020204" pitchFamily="34" charset="0"/>
              <a:buChar char="•"/>
              <a:defRPr/>
            </a:pPr>
            <a:r>
              <a:rPr lang="en-US" dirty="0">
                <a:solidFill>
                  <a:prstClr val="white"/>
                </a:solidFill>
              </a:rPr>
              <a:t>Video Monitoring/Short term storage on camera drive (30 days) unless an incident is identified:  School Buses, Ride-On, County Buildings, Schools</a:t>
            </a:r>
          </a:p>
          <a:p>
            <a:pPr marL="174708" indent="-174708" defTabSz="931774">
              <a:buFont typeface="Arial" panose="020B0604020202020204" pitchFamily="34" charset="0"/>
              <a:buChar char="•"/>
              <a:defRPr/>
            </a:pPr>
            <a:r>
              <a:rPr lang="en-US" b="1" u="sng" dirty="0">
                <a:solidFill>
                  <a:prstClr val="white"/>
                </a:solidFill>
              </a:rPr>
              <a:t>County Generated with Longer Retention Periods (regardless of whether identified as evidence).</a:t>
            </a:r>
          </a:p>
          <a:p>
            <a:pPr marL="640594" lvl="1" indent="-174708" defTabSz="931774">
              <a:buFont typeface="Arial" panose="020B0604020202020204" pitchFamily="34" charset="0"/>
              <a:buChar char="•"/>
              <a:defRPr/>
            </a:pPr>
            <a:r>
              <a:rPr lang="en-US" b="1" u="sng" dirty="0">
                <a:solidFill>
                  <a:prstClr val="white"/>
                </a:solidFill>
              </a:rPr>
              <a:t> </a:t>
            </a:r>
            <a:r>
              <a:rPr lang="en-US" dirty="0">
                <a:solidFill>
                  <a:prstClr val="white"/>
                </a:solidFill>
              </a:rPr>
              <a:t>Video is kept for longer period as it is more likely to become evidence. Not all video can be monitored live: MCPD Body-Worn Cameras, In Car Cameras, Interview Room Cameras, Investigative Surveillance Cameras. Corrections Cameras. MCSO Body-Worn Cameras. Also ECC Audio. </a:t>
            </a:r>
          </a:p>
          <a:p>
            <a:pPr marL="174708" indent="-174708" defTabSz="931774">
              <a:buFont typeface="Arial" panose="020B0604020202020204" pitchFamily="34" charset="0"/>
              <a:buChar char="•"/>
              <a:defRPr/>
            </a:pPr>
            <a:r>
              <a:rPr lang="en-US" b="1" u="sng" dirty="0">
                <a:solidFill>
                  <a:prstClr val="white"/>
                </a:solidFill>
              </a:rPr>
              <a:t>County Generated with Longer Retention Periods (regardless of whether identified as evidence). </a:t>
            </a:r>
          </a:p>
          <a:p>
            <a:pPr marL="640594" lvl="1" indent="-174708" defTabSz="931774">
              <a:buFont typeface="Arial" panose="020B0604020202020204" pitchFamily="34" charset="0"/>
              <a:buChar char="•"/>
              <a:defRPr/>
            </a:pPr>
            <a:r>
              <a:rPr lang="en-US" dirty="0">
                <a:solidFill>
                  <a:prstClr val="white"/>
                </a:solidFill>
              </a:rPr>
              <a:t>Video is kept for longer period as it is more likely to become evidence. Not all video can be monitored live: MCPD Body-Worn Cameras, In Car Cameras, Interview Room Cameras, Investigative Surveillance Cameras. Corrections Cameras. MCSO Body-Worn Cameras. Also ECC Audio. </a:t>
            </a:r>
          </a:p>
          <a:p>
            <a:pPr marL="174708" indent="-174708" defTabSz="931774">
              <a:buFont typeface="Arial" panose="020B0604020202020204" pitchFamily="34" charset="0"/>
              <a:buChar char="•"/>
              <a:defRPr/>
            </a:pPr>
            <a:r>
              <a:rPr lang="en-US" dirty="0">
                <a:solidFill>
                  <a:prstClr val="black"/>
                </a:solidFill>
              </a:rPr>
              <a:t>Camera systems are designed for specific purposes.</a:t>
            </a:r>
          </a:p>
          <a:p>
            <a:pPr marL="640594" lvl="1" indent="-174708" defTabSz="931774">
              <a:buFont typeface="Arial" panose="020B0604020202020204" pitchFamily="34" charset="0"/>
              <a:buChar char="•"/>
              <a:defRPr/>
            </a:pPr>
            <a:r>
              <a:rPr lang="en-US" dirty="0">
                <a:solidFill>
                  <a:prstClr val="black"/>
                </a:solidFill>
              </a:rPr>
              <a:t>Different cameras require different video players. </a:t>
            </a:r>
          </a:p>
          <a:p>
            <a:pPr marL="640594" lvl="1" indent="-174708" defTabSz="931774">
              <a:buFont typeface="Arial" panose="020B0604020202020204" pitchFamily="34" charset="0"/>
              <a:buChar char="•"/>
              <a:defRPr/>
            </a:pPr>
            <a:r>
              <a:rPr lang="en-US" dirty="0">
                <a:solidFill>
                  <a:prstClr val="black"/>
                </a:solidFill>
              </a:rPr>
              <a:t>Player can be saved with video in zip file. </a:t>
            </a:r>
          </a:p>
          <a:p>
            <a:pPr marL="174708" indent="-174708" defTabSz="931774">
              <a:buFont typeface="Arial" panose="020B0604020202020204" pitchFamily="34" charset="0"/>
              <a:buChar char="•"/>
              <a:defRPr/>
            </a:pPr>
            <a:endParaRPr lang="en-US" dirty="0">
              <a:solidFill>
                <a:prstClr val="white"/>
              </a:solidFill>
            </a:endParaRPr>
          </a:p>
          <a:p>
            <a:pPr marL="174708" indent="-174708" defTabSz="931774">
              <a:buFont typeface="Arial" panose="020B0604020202020204" pitchFamily="34" charset="0"/>
              <a:buChar char="•"/>
              <a:defRPr/>
            </a:pPr>
            <a:endParaRPr lang="en-US" dirty="0">
              <a:solidFill>
                <a:prstClr val="white"/>
              </a:solidFill>
            </a:endParaRPr>
          </a:p>
          <a:p>
            <a:pPr marL="174708" indent="-174708" defTabSz="931774">
              <a:buFont typeface="Arial" panose="020B0604020202020204" pitchFamily="34" charset="0"/>
              <a:buChar char="•"/>
              <a:defRPr/>
            </a:pPr>
            <a:r>
              <a:rPr lang="en-US" dirty="0"/>
              <a:t>We looked at different three general sources of video and digital evidence to better understand the various workflows, storage needs and where there might be opportunities to standardize some of our processes.   </a:t>
            </a:r>
          </a:p>
          <a:p>
            <a:pPr marL="174708" indent="-174708" defTabSz="931774">
              <a:buFont typeface="Arial" panose="020B0604020202020204" pitchFamily="34" charset="0"/>
              <a:buChar char="•"/>
              <a:defRPr/>
            </a:pPr>
            <a:r>
              <a:rPr lang="en-US" dirty="0"/>
              <a:t>We have County generated video that is really about the use of security cameras and live monitoring of certain facilities.   We finds these in county buildings, on county property and in school busses. We have a wide variety of cameras and multiple vendors.  The camera choice is often driven by the specific business need.   Retention Periods are generally 30 days unless an incident occurs and the video is requested by a law enforcement officer.  </a:t>
            </a:r>
          </a:p>
          <a:p>
            <a:pPr marL="174708" indent="-174708" defTabSz="931774">
              <a:buFont typeface="Arial" panose="020B0604020202020204" pitchFamily="34" charset="0"/>
              <a:buChar char="•"/>
              <a:defRPr/>
            </a:pPr>
            <a:r>
              <a:rPr lang="en-US" dirty="0"/>
              <a:t>Next we have county generated video that is more specific to criminal justice and public safety.  This includes our body worn cameras, dash cameras, interview room cameras and corrections cameras.  We also put 911 center audio in this category.  These all have longer starting retention periods regardless of whether the video is used in an investigation.  </a:t>
            </a:r>
          </a:p>
          <a:p>
            <a:pPr marL="174708" indent="-174708" defTabSz="931774">
              <a:buFont typeface="Arial" panose="020B0604020202020204" pitchFamily="34" charset="0"/>
              <a:buChar char="•"/>
              <a:defRPr/>
            </a:pPr>
            <a:r>
              <a:rPr lang="en-US" dirty="0"/>
              <a:t>Finally, we have all of our external video and digital evidence.  I would also include cell phone or tablet video taken by an officer and crime scene photos in this category in terms of how they might be managed.  Virtually everything in this category is considered evidence as soon as it is obtained. </a:t>
            </a:r>
          </a:p>
          <a:p>
            <a:pPr marL="174708" indent="-174708" defTabSz="931774">
              <a:buFont typeface="Arial" panose="020B0604020202020204" pitchFamily="34" charset="0"/>
              <a:buChar char="•"/>
              <a:defRPr/>
            </a:pPr>
            <a:endParaRPr lang="en-US" dirty="0">
              <a:solidFill>
                <a:prstClr val="white"/>
              </a:solidFill>
            </a:endParaRPr>
          </a:p>
          <a:p>
            <a:endParaRPr lang="en-US" dirty="0"/>
          </a:p>
        </p:txBody>
      </p:sp>
      <p:sp>
        <p:nvSpPr>
          <p:cNvPr id="4" name="Slide Number Placeholder 3"/>
          <p:cNvSpPr>
            <a:spLocks noGrp="1"/>
          </p:cNvSpPr>
          <p:nvPr>
            <p:ph type="sldNum" sz="quarter" idx="10"/>
          </p:nvPr>
        </p:nvSpPr>
        <p:spPr/>
        <p:txBody>
          <a:bodyPr/>
          <a:lstStyle/>
          <a:p>
            <a:fld id="{D8FC6577-35EA-4CD6-8246-6B3CE7B5EC6A}" type="slidenum">
              <a:rPr lang="en-US" smtClean="0"/>
              <a:t>15</a:t>
            </a:fld>
            <a:endParaRPr lang="en-US" dirty="0"/>
          </a:p>
        </p:txBody>
      </p:sp>
    </p:spTree>
    <p:extLst>
      <p:ext uri="{BB962C8B-B14F-4D97-AF65-F5344CB8AC3E}">
        <p14:creationId xmlns:p14="http://schemas.microsoft.com/office/powerpoint/2010/main" val="346493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6DDE1-9B90-4A08-BF9C-23878A52FD0F}" type="slidenum">
              <a:rPr lang="en-US" smtClean="0"/>
              <a:t>16</a:t>
            </a:fld>
            <a:endParaRPr lang="en-US" dirty="0"/>
          </a:p>
        </p:txBody>
      </p:sp>
    </p:spTree>
    <p:extLst>
      <p:ext uri="{BB962C8B-B14F-4D97-AF65-F5344CB8AC3E}">
        <p14:creationId xmlns:p14="http://schemas.microsoft.com/office/powerpoint/2010/main" val="350351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Montgomery County places a high value on being able to provide an eDiscovery Portal and creating a single digital evidence log for court.  We exploring whether we can do this through a system of pointers in the future rather than redundantly storing all data in our prosecutor case management system.   We will explore whether content management or digital asset management systems can meet our needs but to date are unaware of systems designed on this scale for evidence. </a:t>
            </a:r>
          </a:p>
          <a:p>
            <a:endParaRPr lang="en-US" dirty="0"/>
          </a:p>
        </p:txBody>
      </p:sp>
      <p:sp>
        <p:nvSpPr>
          <p:cNvPr id="4" name="Slide Number Placeholder 3"/>
          <p:cNvSpPr>
            <a:spLocks noGrp="1"/>
          </p:cNvSpPr>
          <p:nvPr>
            <p:ph type="sldNum" sz="quarter" idx="5"/>
          </p:nvPr>
        </p:nvSpPr>
        <p:spPr/>
        <p:txBody>
          <a:bodyPr/>
          <a:lstStyle/>
          <a:p>
            <a:fld id="{11D6DDE1-9B90-4A08-BF9C-23878A52FD0F}" type="slidenum">
              <a:rPr lang="en-US" smtClean="0"/>
              <a:t>17</a:t>
            </a:fld>
            <a:endParaRPr lang="en-US" dirty="0"/>
          </a:p>
        </p:txBody>
      </p:sp>
    </p:spTree>
    <p:extLst>
      <p:ext uri="{BB962C8B-B14F-4D97-AF65-F5344CB8AC3E}">
        <p14:creationId xmlns:p14="http://schemas.microsoft.com/office/powerpoint/2010/main" val="337343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C6577-35EA-4CD6-8246-6B3CE7B5EC6A}" type="slidenum">
              <a:rPr lang="en-US" smtClean="0"/>
              <a:t>18</a:t>
            </a:fld>
            <a:endParaRPr lang="en-US" dirty="0"/>
          </a:p>
        </p:txBody>
      </p:sp>
    </p:spTree>
    <p:extLst>
      <p:ext uri="{BB962C8B-B14F-4D97-AF65-F5344CB8AC3E}">
        <p14:creationId xmlns:p14="http://schemas.microsoft.com/office/powerpoint/2010/main" val="212592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both tactical and strategic steps to support our existing systems and understand the viability of our vision in terms of cost and logistics.   For example, our electronic crimes unit performs analysis on 500 GB files. In order to do this, they move the files to a local server.  We have to understand whether it’s possible to increase bandwidth sufficiently to support some of the evidentiary work that needs to be done now and in the future. Cloud </a:t>
            </a:r>
            <a:r>
              <a:rPr lang="en-US"/>
              <a:t>storage alone </a:t>
            </a:r>
            <a:r>
              <a:rPr lang="en-US" dirty="0"/>
              <a:t>may not prove to be viable if network speeds can’t support </a:t>
            </a:r>
            <a:r>
              <a:rPr lang="en-US"/>
              <a:t>the work. </a:t>
            </a:r>
            <a:endParaRPr lang="en-US" dirty="0"/>
          </a:p>
        </p:txBody>
      </p:sp>
      <p:sp>
        <p:nvSpPr>
          <p:cNvPr id="4" name="Slide Number Placeholder 3"/>
          <p:cNvSpPr>
            <a:spLocks noGrp="1"/>
          </p:cNvSpPr>
          <p:nvPr>
            <p:ph type="sldNum" sz="quarter" idx="5"/>
          </p:nvPr>
        </p:nvSpPr>
        <p:spPr/>
        <p:txBody>
          <a:bodyPr/>
          <a:lstStyle/>
          <a:p>
            <a:fld id="{11D6DDE1-9B90-4A08-BF9C-23878A52FD0F}" type="slidenum">
              <a:rPr lang="en-US" smtClean="0"/>
              <a:t>19</a:t>
            </a:fld>
            <a:endParaRPr lang="en-US" dirty="0"/>
          </a:p>
        </p:txBody>
      </p:sp>
    </p:spTree>
    <p:extLst>
      <p:ext uri="{BB962C8B-B14F-4D97-AF65-F5344CB8AC3E}">
        <p14:creationId xmlns:p14="http://schemas.microsoft.com/office/powerpoint/2010/main" val="3199598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odyPr>
          <a:lstStyle>
            <a:lvl1pPr algn="r">
              <a:buNone/>
              <a:defRPr sz="4800" b="1" cap="none" baseline="0">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A81D8587-F0F0-4E71-AEC1-8DDE4B7CEF7F}" type="slidenum">
              <a:rPr lang="en-US" smtClean="0"/>
              <a:t>‹#›</a:t>
            </a:fld>
            <a:endParaRPr lang="en-US"/>
          </a:p>
        </p:txBody>
      </p:sp>
      <p:pic>
        <p:nvPicPr>
          <p:cNvPr id="5" name="Picture 3" descr="Q:\SAS\Project Folders\BJA BWC TTA\Admin\Images\15-CNA-logo-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92780" y="5339442"/>
            <a:ext cx="2758440" cy="98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196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27" name="Picture 3" descr="Q:\SAS\Project Folders\BJA BWC TTA\Admin\Images\15-CNA-logo-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1760" y="228600"/>
            <a:ext cx="384048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31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A81D8587-F0F0-4E71-AEC1-8DDE4B7CEF7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pic>
        <p:nvPicPr>
          <p:cNvPr id="1026"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5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1D8587-F0F0-4E71-AEC1-8DDE4B7CEF7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pic>
        <p:nvPicPr>
          <p:cNvPr id="5"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5" name="Content Placeholder 4"/>
          <p:cNvSpPr>
            <a:spLocks noGrp="1"/>
          </p:cNvSpPr>
          <p:nvPr>
            <p:ph sz="quarter" idx="2"/>
          </p:nvPr>
        </p:nvSpPr>
        <p:spPr>
          <a:xfrm>
            <a:off x="457200" y="1600200"/>
            <a:ext cx="4040188" cy="4572000"/>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600200"/>
            <a:ext cx="4041775" cy="4572000"/>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A81D8587-F0F0-4E71-AEC1-8DDE4B7CEF7F}" type="slidenum">
              <a:rPr lang="en-US" smtClean="0"/>
              <a:t>‹#›</a:t>
            </a:fld>
            <a:endParaRPr lang="en-US"/>
          </a:p>
        </p:txBody>
      </p:sp>
      <p:pic>
        <p:nvPicPr>
          <p:cNvPr id="7"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45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lumns with Titl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44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44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23043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23043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A81D8587-F0F0-4E71-AEC1-8DDE4B7CEF7F}" type="slidenum">
              <a:rPr lang="en-US" smtClean="0"/>
              <a:t>‹#›</a:t>
            </a:fld>
            <a:endParaRPr lang="en-US"/>
          </a:p>
        </p:txBody>
      </p:sp>
      <p:pic>
        <p:nvPicPr>
          <p:cNvPr id="8"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26789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age Number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1D8587-F0F0-4E71-AEC1-8DDE4B7CEF7F}" type="slidenum">
              <a:rPr lang="en-US" smtClean="0"/>
              <a:t>‹#›</a:t>
            </a:fld>
            <a:endParaRPr lang="en-US"/>
          </a:p>
        </p:txBody>
      </p:sp>
    </p:spTree>
    <p:extLst>
      <p:ext uri="{BB962C8B-B14F-4D97-AF65-F5344CB8AC3E}">
        <p14:creationId xmlns:p14="http://schemas.microsoft.com/office/powerpoint/2010/main" val="32806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age">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117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8" name="Slide Number Placeholder 17"/>
          <p:cNvSpPr>
            <a:spLocks noGrp="1"/>
          </p:cNvSpPr>
          <p:nvPr>
            <p:ph type="sldNum" sz="quarter" idx="4"/>
          </p:nvPr>
        </p:nvSpPr>
        <p:spPr>
          <a:xfrm>
            <a:off x="8534400" y="6407944"/>
            <a:ext cx="478632" cy="365125"/>
          </a:xfrm>
          <a:prstGeom prst="rect">
            <a:avLst/>
          </a:prstGeom>
        </p:spPr>
        <p:txBody>
          <a:bodyPr vert="horz" anchor="ctr"/>
          <a:lstStyle>
            <a:lvl1pPr algn="r" eaLnBrk="1" latinLnBrk="0" hangingPunct="1">
              <a:defRPr kumimoji="0" sz="1400" b="0">
                <a:solidFill>
                  <a:schemeClr val="tx1"/>
                </a:solidFill>
              </a:defRPr>
            </a:lvl1pPr>
            <a:extLst/>
          </a:lstStyle>
          <a:p>
            <a:fld id="{A81D8587-F0F0-4E71-AEC1-8DDE4B7CEF7F}" type="slidenum">
              <a:rPr lang="en-US" smtClean="0"/>
              <a:pPr/>
              <a:t>‹#›</a:t>
            </a:fld>
            <a:endParaRPr lang="en-US"/>
          </a:p>
        </p:txBody>
      </p:sp>
    </p:spTree>
    <p:extLst>
      <p:ext uri="{BB962C8B-B14F-4D97-AF65-F5344CB8AC3E}">
        <p14:creationId xmlns:p14="http://schemas.microsoft.com/office/powerpoint/2010/main" val="3305786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100000"/>
        <a:buFont typeface="Lucida Sans Unicode" panose="020B0602030504020204" pitchFamily="34" charset="0"/>
        <a:buChar char="‣"/>
        <a:defRPr kumimoji="0" sz="2700" b="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Lucida Sans Unicode" panose="020B0602030504020204"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Lucida Sans Unicode" panose="020B0602030504020204"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Font typeface="Lucida Sans Unicode" panose="020B0602030504020204"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Lucida Sans Unicode" panose="020B0602030504020204"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bwctta.com/tta/webinars/bwcs-and-computer-aided-dispatch-cad-integratio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jp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jpe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5.png"/><Relationship Id="rId3" Type="http://schemas.openxmlformats.org/officeDocument/2006/relationships/image" Target="../media/image45.png"/><Relationship Id="rId21" Type="http://schemas.openxmlformats.org/officeDocument/2006/relationships/image" Target="../media/image68.png"/><Relationship Id="rId7" Type="http://schemas.openxmlformats.org/officeDocument/2006/relationships/image" Target="../media/image49.png"/><Relationship Id="rId12" Type="http://schemas.openxmlformats.org/officeDocument/2006/relationships/image" Target="../media/image54.jpe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6.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0.jp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jpeg"/><Relationship Id="rId2"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bja.gov/bwc/topics-gettingstarted.html" TargetMode="External"/><Relationship Id="rId2" Type="http://schemas.openxmlformats.org/officeDocument/2006/relationships/hyperlink" Target="https://www.bja.gov/bwc" TargetMode="External"/><Relationship Id="rId1" Type="http://schemas.openxmlformats.org/officeDocument/2006/relationships/slideLayout" Target="../slideLayouts/slideLayout3.xml"/><Relationship Id="rId6" Type="http://schemas.openxmlformats.org/officeDocument/2006/relationships/hyperlink" Target="mailto:BWCTTA@cna.org" TargetMode="External"/><Relationship Id="rId5" Type="http://schemas.openxmlformats.org/officeDocument/2006/relationships/hyperlink" Target="http://bwctta.com/tta/webinars/" TargetMode="External"/><Relationship Id="rId4" Type="http://schemas.openxmlformats.org/officeDocument/2006/relationships/hyperlink" Target="http://www.bwctta.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992" y="762000"/>
            <a:ext cx="7772400" cy="1829761"/>
          </a:xfrm>
        </p:spPr>
        <p:txBody>
          <a:bodyPr>
            <a:noAutofit/>
          </a:bodyPr>
          <a:lstStyle/>
          <a:p>
            <a:r>
              <a:rPr lang="en-US" sz="3200" dirty="0">
                <a:effectLst/>
              </a:rPr>
              <a:t>Digital Evidence Integration</a:t>
            </a:r>
            <a:endParaRPr lang="en-US" sz="3200" dirty="0"/>
          </a:p>
        </p:txBody>
      </p:sp>
      <p:sp>
        <p:nvSpPr>
          <p:cNvPr id="3" name="Subtitle 2"/>
          <p:cNvSpPr>
            <a:spLocks noGrp="1"/>
          </p:cNvSpPr>
          <p:nvPr>
            <p:ph type="subTitle" idx="1"/>
          </p:nvPr>
        </p:nvSpPr>
        <p:spPr>
          <a:xfrm>
            <a:off x="697992" y="2743200"/>
            <a:ext cx="7772400" cy="1199704"/>
          </a:xfrm>
        </p:spPr>
        <p:txBody>
          <a:bodyPr>
            <a:noAutofit/>
          </a:bodyPr>
          <a:lstStyle/>
          <a:p>
            <a:pPr lvl="0">
              <a:buClr>
                <a:srgbClr val="0087C2"/>
              </a:buClr>
            </a:pPr>
            <a:endParaRPr lang="en-US" sz="500" b="1" dirty="0">
              <a:solidFill>
                <a:srgbClr val="1F497D"/>
              </a:solidFill>
            </a:endParaRPr>
          </a:p>
          <a:p>
            <a:pPr lvl="0">
              <a:buClr>
                <a:srgbClr val="0087C2"/>
              </a:buClr>
            </a:pPr>
            <a:endParaRPr lang="en-US" sz="1600" dirty="0">
              <a:solidFill>
                <a:srgbClr val="1F497D"/>
              </a:solidFill>
            </a:endParaRPr>
          </a:p>
          <a:p>
            <a:pPr lvl="0">
              <a:buClr>
                <a:srgbClr val="0087C2"/>
              </a:buClr>
            </a:pPr>
            <a:r>
              <a:rPr lang="en-US" sz="1600" b="1" dirty="0">
                <a:solidFill>
                  <a:srgbClr val="1F497D"/>
                </a:solidFill>
              </a:rPr>
              <a:t>Elliot Harkavy, </a:t>
            </a:r>
            <a:r>
              <a:rPr lang="en-US" sz="1600" dirty="0">
                <a:solidFill>
                  <a:srgbClr val="1F497D"/>
                </a:solidFill>
              </a:rPr>
              <a:t>BWC TTA Technology Advisor, </a:t>
            </a:r>
            <a:r>
              <a:rPr lang="en-US" sz="1600" dirty="0" smtClean="0">
                <a:solidFill>
                  <a:srgbClr val="1F497D"/>
                </a:solidFill>
              </a:rPr>
              <a:t>CNA</a:t>
            </a:r>
            <a:endParaRPr lang="en-US" sz="1600" dirty="0">
              <a:solidFill>
                <a:srgbClr val="1F497D"/>
              </a:solidFill>
            </a:endParaRPr>
          </a:p>
          <a:p>
            <a:pPr lvl="0">
              <a:buClr>
                <a:srgbClr val="0087C2"/>
              </a:buClr>
            </a:pPr>
            <a:r>
              <a:rPr lang="en-US" sz="1800" b="1" dirty="0">
                <a:solidFill>
                  <a:srgbClr val="1F497D"/>
                </a:solidFill>
              </a:rPr>
              <a:t>Officer Scott Roth</a:t>
            </a:r>
            <a:r>
              <a:rPr lang="en-US" sz="1800" b="1" dirty="0" smtClean="0">
                <a:solidFill>
                  <a:srgbClr val="1F497D"/>
                </a:solidFill>
              </a:rPr>
              <a:t>,</a:t>
            </a:r>
            <a:r>
              <a:rPr lang="en-US" sz="1800" dirty="0" smtClean="0">
                <a:solidFill>
                  <a:srgbClr val="1F497D"/>
                </a:solidFill>
              </a:rPr>
              <a:t>, </a:t>
            </a:r>
            <a:r>
              <a:rPr lang="en-US" sz="1800" dirty="0">
                <a:solidFill>
                  <a:srgbClr val="1F497D"/>
                </a:solidFill>
              </a:rPr>
              <a:t>Montgomery County, Maryland , Police Department</a:t>
            </a:r>
          </a:p>
          <a:p>
            <a:pPr lvl="0">
              <a:buClr>
                <a:srgbClr val="0087C2"/>
              </a:buClr>
            </a:pPr>
            <a:r>
              <a:rPr lang="en-US" sz="1800" b="1" dirty="0">
                <a:solidFill>
                  <a:srgbClr val="1F497D"/>
                </a:solidFill>
              </a:rPr>
              <a:t>Suzy Renauer</a:t>
            </a:r>
            <a:r>
              <a:rPr lang="en-US" sz="1800" dirty="0">
                <a:solidFill>
                  <a:srgbClr val="1F497D"/>
                </a:solidFill>
              </a:rPr>
              <a:t>, </a:t>
            </a:r>
            <a:r>
              <a:rPr lang="en-US" sz="1800" dirty="0" smtClean="0">
                <a:solidFill>
                  <a:srgbClr val="1F497D"/>
                </a:solidFill>
              </a:rPr>
              <a:t>Montgomery </a:t>
            </a:r>
            <a:r>
              <a:rPr lang="en-US" sz="1800" dirty="0">
                <a:solidFill>
                  <a:srgbClr val="1F497D"/>
                </a:solidFill>
              </a:rPr>
              <a:t>County, Maryland, Police Department</a:t>
            </a:r>
          </a:p>
          <a:p>
            <a:pPr>
              <a:buClr>
                <a:srgbClr val="0087C2"/>
              </a:buClr>
            </a:pPr>
            <a:r>
              <a:rPr lang="en-US" sz="1600" b="1" dirty="0" smtClean="0">
                <a:solidFill>
                  <a:srgbClr val="1F497D"/>
                </a:solidFill>
              </a:rPr>
              <a:t>Craig D. Uchida, Ph.D., </a:t>
            </a:r>
            <a:r>
              <a:rPr lang="en-US" sz="1600" dirty="0" smtClean="0">
                <a:solidFill>
                  <a:srgbClr val="1F497D"/>
                </a:solidFill>
              </a:rPr>
              <a:t>President, Justice </a:t>
            </a:r>
            <a:r>
              <a:rPr lang="en-US" sz="1600" dirty="0">
                <a:solidFill>
                  <a:srgbClr val="1F497D"/>
                </a:solidFill>
              </a:rPr>
              <a:t>&amp; Security Strategies, </a:t>
            </a:r>
            <a:r>
              <a:rPr lang="en-US" sz="1600" dirty="0" smtClean="0">
                <a:solidFill>
                  <a:srgbClr val="1F497D"/>
                </a:solidFill>
              </a:rPr>
              <a:t>Inc.</a:t>
            </a:r>
            <a:endParaRPr lang="en-US" sz="1600" dirty="0">
              <a:solidFill>
                <a:srgbClr val="1F497D"/>
              </a:solidFill>
            </a:endParaRPr>
          </a:p>
          <a:p>
            <a:pPr>
              <a:buClr>
                <a:srgbClr val="0087C2"/>
              </a:buClr>
            </a:pPr>
            <a:endParaRPr lang="en-US" sz="1600" dirty="0">
              <a:solidFill>
                <a:srgbClr val="1F497D"/>
              </a:solidFill>
            </a:endParaRPr>
          </a:p>
          <a:p>
            <a:pPr>
              <a:buClr>
                <a:srgbClr val="0087C2"/>
              </a:buClr>
            </a:pPr>
            <a:endParaRPr lang="en-US" sz="1400" dirty="0">
              <a:solidFill>
                <a:srgbClr val="1F497D"/>
              </a:solidFill>
            </a:endParaRPr>
          </a:p>
          <a:p>
            <a:pPr lvl="0">
              <a:buClr>
                <a:srgbClr val="0087C2"/>
              </a:buClr>
            </a:pPr>
            <a:r>
              <a:rPr lang="en-US" sz="500" dirty="0">
                <a:solidFill>
                  <a:srgbClr val="1F497D"/>
                </a:solidFill>
              </a:rPr>
              <a:t> </a:t>
            </a:r>
          </a:p>
          <a:p>
            <a:pPr lvl="0">
              <a:buClr>
                <a:srgbClr val="0087C2"/>
              </a:buClr>
            </a:pPr>
            <a:endParaRPr lang="en-US" sz="500" dirty="0">
              <a:solidFill>
                <a:srgbClr val="1F497D"/>
              </a:solidFill>
            </a:endParaRPr>
          </a:p>
          <a:p>
            <a:pPr lvl="0">
              <a:buClr>
                <a:srgbClr val="0087C2"/>
              </a:buClr>
            </a:pPr>
            <a:endParaRPr lang="en-US" sz="500" dirty="0">
              <a:solidFill>
                <a:srgbClr val="1F497D"/>
              </a:solidFill>
            </a:endParaRPr>
          </a:p>
          <a:p>
            <a:r>
              <a:rPr lang="en-US" sz="900" b="1" dirty="0">
                <a:solidFill>
                  <a:srgbClr val="1F497D"/>
                </a:solidFill>
              </a:rPr>
              <a:t>,</a:t>
            </a:r>
            <a:endParaRPr lang="en-US" sz="900" dirty="0"/>
          </a:p>
        </p:txBody>
      </p:sp>
      <p:sp>
        <p:nvSpPr>
          <p:cNvPr id="4" name="TextBox 3"/>
          <p:cNvSpPr txBox="1"/>
          <p:nvPr/>
        </p:nvSpPr>
        <p:spPr>
          <a:xfrm>
            <a:off x="220980" y="5410200"/>
            <a:ext cx="465582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onstantia"/>
                <a:ea typeface="+mn-ea"/>
                <a:cs typeface="+mn-cs"/>
              </a:rPr>
              <a:t>This material was supported by Grant No. 2015-DE-BX-K002 awarded by the Bureau of Justice Assistance (BJA).  BJA is a component of the U.S. Department of Justice Office of Justice Programs.  Points of view or opinions contained herein do not necessarily represent the official position or policies of the U.S. Department of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4353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BWC-CAD integration may be a first step</a:t>
            </a:r>
          </a:p>
          <a:p>
            <a:pPr lvl="1"/>
            <a:r>
              <a:rPr lang="en-US" dirty="0"/>
              <a:t>BWC –CAD Integration links BWC Data with CAD/RMS </a:t>
            </a:r>
            <a:r>
              <a:rPr lang="en-US" dirty="0" smtClean="0"/>
              <a:t>Data </a:t>
            </a:r>
            <a:endParaRPr lang="en-US" dirty="0"/>
          </a:p>
          <a:p>
            <a:pPr lvl="1"/>
            <a:r>
              <a:rPr lang="en-US" dirty="0"/>
              <a:t>It creates an initial level of Digital Evidence Integration</a:t>
            </a:r>
          </a:p>
          <a:p>
            <a:r>
              <a:rPr lang="en-US" dirty="0"/>
              <a:t>More information on BWC-CAD integration may be found in our September 2018 Webinar</a:t>
            </a:r>
          </a:p>
          <a:p>
            <a:pPr lvl="1"/>
            <a:r>
              <a:rPr lang="en-US" u="sng" dirty="0">
                <a:hlinkClick r:id="rId2"/>
              </a:rPr>
              <a:t>http://bwctta.com/tta/webinars/bwcs-and-computer-aided-dispatch-cad-integration</a:t>
            </a:r>
            <a:r>
              <a:rPr lang="en-US" u="sng" dirty="0"/>
              <a:t> </a:t>
            </a:r>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10</a:t>
            </a:fld>
            <a:endParaRPr lang="en-US" dirty="0"/>
          </a:p>
        </p:txBody>
      </p:sp>
      <p:sp>
        <p:nvSpPr>
          <p:cNvPr id="4" name="Title 3"/>
          <p:cNvSpPr>
            <a:spLocks noGrp="1"/>
          </p:cNvSpPr>
          <p:nvPr>
            <p:ph type="title"/>
          </p:nvPr>
        </p:nvSpPr>
        <p:spPr/>
        <p:txBody>
          <a:bodyPr>
            <a:normAutofit/>
          </a:bodyPr>
          <a:lstStyle/>
          <a:p>
            <a:pPr lvl="0"/>
            <a:r>
              <a:rPr lang="en-US" dirty="0"/>
              <a:t>BWC – CAD Integration</a:t>
            </a:r>
          </a:p>
        </p:txBody>
      </p:sp>
    </p:spTree>
    <p:extLst>
      <p:ext uri="{BB962C8B-B14F-4D97-AF65-F5344CB8AC3E}">
        <p14:creationId xmlns:p14="http://schemas.microsoft.com/office/powerpoint/2010/main" val="358791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76200"/>
            <a:ext cx="8945880" cy="994172"/>
          </a:xfrm>
        </p:spPr>
        <p:txBody>
          <a:bodyPr>
            <a:normAutofit fontScale="90000"/>
          </a:bodyPr>
          <a:lstStyle/>
          <a:p>
            <a:pPr lvl="0"/>
            <a:r>
              <a:rPr lang="en-US" dirty="0"/>
              <a:t>Digital Evidence Integration and NG911  </a:t>
            </a:r>
          </a:p>
        </p:txBody>
      </p:sp>
      <p:sp>
        <p:nvSpPr>
          <p:cNvPr id="3" name="Content Placeholder 2"/>
          <p:cNvSpPr>
            <a:spLocks noGrp="1"/>
          </p:cNvSpPr>
          <p:nvPr>
            <p:ph idx="1"/>
          </p:nvPr>
        </p:nvSpPr>
        <p:spPr>
          <a:xfrm>
            <a:off x="666750" y="1219200"/>
            <a:ext cx="8416290" cy="5029199"/>
          </a:xfrm>
        </p:spPr>
        <p:txBody>
          <a:bodyPr>
            <a:normAutofit/>
          </a:bodyPr>
          <a:lstStyle/>
          <a:p>
            <a:r>
              <a:rPr lang="en-US" dirty="0"/>
              <a:t>Next Generation 911 (NG911) is rolling out across the U.S.</a:t>
            </a:r>
          </a:p>
          <a:p>
            <a:pPr lvl="1"/>
            <a:r>
              <a:rPr lang="en-US" dirty="0"/>
              <a:t>NG911 allows  public to:</a:t>
            </a:r>
          </a:p>
          <a:p>
            <a:pPr lvl="2"/>
            <a:r>
              <a:rPr lang="en-US" dirty="0"/>
              <a:t>Contact 911 via text and email</a:t>
            </a:r>
          </a:p>
          <a:p>
            <a:pPr lvl="2"/>
            <a:r>
              <a:rPr lang="en-US" dirty="0"/>
              <a:t>Provide photos, video, and other digital media to 911 systems</a:t>
            </a:r>
          </a:p>
          <a:p>
            <a:r>
              <a:rPr lang="en-US" dirty="0"/>
              <a:t>Law enforcement and other emergency responders will need ways to accept and utilize NG911 digital media</a:t>
            </a:r>
          </a:p>
          <a:p>
            <a:pPr lvl="1"/>
            <a:r>
              <a:rPr lang="en-US" dirty="0"/>
              <a:t>Digital Evidence Integration may be part of that solution</a:t>
            </a:r>
          </a:p>
          <a:p>
            <a:pPr lvl="1"/>
            <a:r>
              <a:rPr lang="en-US" dirty="0"/>
              <a:t>FirstNet – the national first responder wireless data network may also play a role</a:t>
            </a:r>
          </a:p>
        </p:txBody>
      </p:sp>
    </p:spTree>
    <p:extLst>
      <p:ext uri="{BB962C8B-B14F-4D97-AF65-F5344CB8AC3E}">
        <p14:creationId xmlns:p14="http://schemas.microsoft.com/office/powerpoint/2010/main" val="184476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Montgomery County, Maryland</a:t>
            </a:r>
          </a:p>
        </p:txBody>
      </p:sp>
      <p:sp>
        <p:nvSpPr>
          <p:cNvPr id="3" name="Subtitle 2"/>
          <p:cNvSpPr>
            <a:spLocks noGrp="1"/>
          </p:cNvSpPr>
          <p:nvPr>
            <p:ph type="subTitle" idx="1"/>
          </p:nvPr>
        </p:nvSpPr>
        <p:spPr>
          <a:xfrm>
            <a:off x="685800" y="3611606"/>
            <a:ext cx="7772400" cy="1341393"/>
          </a:xfrm>
        </p:spPr>
        <p:txBody>
          <a:bodyPr>
            <a:normAutofit fontScale="85000" lnSpcReduction="20000"/>
          </a:bodyPr>
          <a:lstStyle/>
          <a:p>
            <a:pPr lvl="0">
              <a:buClr>
                <a:srgbClr val="0087C2"/>
              </a:buClr>
            </a:pPr>
            <a:endParaRPr lang="en-US" sz="1400" b="1" dirty="0">
              <a:solidFill>
                <a:srgbClr val="1F497D"/>
              </a:solidFill>
            </a:endParaRPr>
          </a:p>
          <a:p>
            <a:pPr lvl="0">
              <a:buClr>
                <a:srgbClr val="0087C2"/>
              </a:buClr>
            </a:pPr>
            <a:r>
              <a:rPr lang="en-US" sz="1400" b="1" dirty="0">
                <a:solidFill>
                  <a:srgbClr val="1F497D"/>
                </a:solidFill>
              </a:rPr>
              <a:t>Officer Scott Roth, </a:t>
            </a:r>
            <a:r>
              <a:rPr lang="en-US" sz="1400" dirty="0">
                <a:solidFill>
                  <a:srgbClr val="1F497D"/>
                </a:solidFill>
              </a:rPr>
              <a:t>Digital Evidence, Information Management and Technology Division, Montgomery County, Maryland , Police Department</a:t>
            </a:r>
          </a:p>
          <a:p>
            <a:pPr lvl="0">
              <a:buClr>
                <a:srgbClr val="0087C2"/>
              </a:buClr>
            </a:pPr>
            <a:r>
              <a:rPr lang="en-US" sz="1400" b="1" dirty="0">
                <a:solidFill>
                  <a:srgbClr val="1F497D"/>
                </a:solidFill>
              </a:rPr>
              <a:t>Suzy Renauer</a:t>
            </a:r>
            <a:r>
              <a:rPr lang="en-US" sz="1400" dirty="0">
                <a:solidFill>
                  <a:srgbClr val="1F497D"/>
                </a:solidFill>
              </a:rPr>
              <a:t>, Deputy Director, Field Services, Information Management &amp; Technology, Montgomery County, Maryland, Police Department</a:t>
            </a:r>
          </a:p>
          <a:p>
            <a:pPr lvl="0">
              <a:buClr>
                <a:srgbClr val="0087C2"/>
              </a:buClr>
            </a:pPr>
            <a:r>
              <a:rPr lang="en-US" sz="2800" dirty="0">
                <a:solidFill>
                  <a:srgbClr val="1F497D"/>
                </a:solidFill>
              </a:rPr>
              <a:t> </a:t>
            </a:r>
          </a:p>
          <a:p>
            <a:endParaRPr lang="en-US" dirty="0"/>
          </a:p>
        </p:txBody>
      </p:sp>
      <p:pic>
        <p:nvPicPr>
          <p:cNvPr id="4" name="Picture 5">
            <a:extLst>
              <a:ext uri="{FF2B5EF4-FFF2-40B4-BE49-F238E27FC236}">
                <a16:creationId xmlns:a16="http://schemas.microsoft.com/office/drawing/2014/main" id="{964956BE-99D4-46A1-8259-A3ABB22A14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81845"/>
            <a:ext cx="1824581" cy="182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montgomery county md">
            <a:extLst>
              <a:ext uri="{FF2B5EF4-FFF2-40B4-BE49-F238E27FC236}">
                <a16:creationId xmlns:a16="http://schemas.microsoft.com/office/drawing/2014/main" id="{4FA3CD23-3149-4FA7-9FD7-C4CBFB26DA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734271"/>
            <a:ext cx="1900781" cy="190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44EB59-57A4-4B10-ABDC-B6195C18C656}"/>
              </a:ext>
            </a:extLst>
          </p:cNvPr>
          <p:cNvSpPr>
            <a:spLocks noGrp="1"/>
          </p:cNvSpPr>
          <p:nvPr>
            <p:ph idx="1"/>
          </p:nvPr>
        </p:nvSpPr>
        <p:spPr>
          <a:xfrm>
            <a:off x="457200" y="1481328"/>
            <a:ext cx="8229600" cy="4525963"/>
          </a:xfrm>
        </p:spPr>
        <p:txBody>
          <a:bodyPr>
            <a:normAutofit/>
          </a:bodyPr>
          <a:lstStyle/>
          <a:p>
            <a:pPr marL="0" lvl="0" indent="0">
              <a:lnSpc>
                <a:spcPct val="90000"/>
              </a:lnSpc>
              <a:spcBef>
                <a:spcPts val="1200"/>
              </a:spcBef>
              <a:spcAft>
                <a:spcPts val="1200"/>
              </a:spcAft>
              <a:buClrTx/>
              <a:buSzTx/>
              <a:buNone/>
            </a:pPr>
            <a:r>
              <a:rPr lang="en-US" sz="2400" dirty="0">
                <a:solidFill>
                  <a:prstClr val="black"/>
                </a:solidFill>
                <a:latin typeface="Constantia" panose="02030602050306030303" pitchFamily="18" charset="0"/>
              </a:rPr>
              <a:t>Video and Digital evidence can be managed in a way that:</a:t>
            </a:r>
          </a:p>
          <a:p>
            <a:pPr marL="598932" lvl="1" indent="-342900">
              <a:lnSpc>
                <a:spcPct val="90000"/>
              </a:lnSpc>
              <a:spcBef>
                <a:spcPts val="1200"/>
              </a:spcBef>
              <a:spcAft>
                <a:spcPts val="1200"/>
              </a:spcAft>
            </a:pPr>
            <a:r>
              <a:rPr lang="en-US" sz="2400" dirty="0">
                <a:solidFill>
                  <a:prstClr val="black"/>
                </a:solidFill>
                <a:latin typeface="Constantia" panose="02030602050306030303" pitchFamily="18" charset="0"/>
              </a:rPr>
              <a:t>Allows investigators to focus on investigations rather than how to manage video; </a:t>
            </a:r>
          </a:p>
          <a:p>
            <a:pPr marL="598932" lvl="1" indent="-342900">
              <a:lnSpc>
                <a:spcPct val="90000"/>
              </a:lnSpc>
              <a:spcBef>
                <a:spcPts val="1200"/>
              </a:spcBef>
              <a:spcAft>
                <a:spcPts val="1200"/>
              </a:spcAft>
            </a:pPr>
            <a:r>
              <a:rPr lang="en-US" sz="2400" dirty="0">
                <a:solidFill>
                  <a:prstClr val="black"/>
                </a:solidFill>
                <a:latin typeface="Constantia" panose="02030602050306030303" pitchFamily="18" charset="0"/>
              </a:rPr>
              <a:t>Does not place exponentially greater demands on discovery staff;</a:t>
            </a:r>
          </a:p>
          <a:p>
            <a:pPr marL="598932" lvl="1" indent="-342900">
              <a:lnSpc>
                <a:spcPct val="90000"/>
              </a:lnSpc>
              <a:spcBef>
                <a:spcPts val="1200"/>
              </a:spcBef>
              <a:spcAft>
                <a:spcPts val="1200"/>
              </a:spcAft>
            </a:pPr>
            <a:r>
              <a:rPr lang="en-US" sz="2400" dirty="0">
                <a:solidFill>
                  <a:prstClr val="black"/>
                </a:solidFill>
                <a:latin typeface="Constantia" panose="02030602050306030303" pitchFamily="18" charset="0"/>
              </a:rPr>
              <a:t>Continues to allow defense access to digital evidence through single eDiscovery Portal; and </a:t>
            </a:r>
          </a:p>
          <a:p>
            <a:pPr marL="598932" lvl="1" indent="-342900">
              <a:lnSpc>
                <a:spcPct val="90000"/>
              </a:lnSpc>
              <a:spcBef>
                <a:spcPts val="1200"/>
              </a:spcBef>
              <a:spcAft>
                <a:spcPts val="1200"/>
              </a:spcAft>
            </a:pPr>
            <a:r>
              <a:rPr lang="en-US" sz="2400" dirty="0">
                <a:solidFill>
                  <a:prstClr val="black"/>
                </a:solidFill>
                <a:latin typeface="Constantia" panose="02030602050306030303" pitchFamily="18" charset="0"/>
              </a:rPr>
              <a:t>Preserves chain of custody.</a:t>
            </a:r>
          </a:p>
          <a:p>
            <a:endParaRPr lang="en-US" sz="2400" dirty="0">
              <a:latin typeface="Constantia" panose="02030602050306030303" pitchFamily="18" charset="0"/>
            </a:endParaRPr>
          </a:p>
        </p:txBody>
      </p:sp>
      <p:sp>
        <p:nvSpPr>
          <p:cNvPr id="4" name="Title 3">
            <a:extLst>
              <a:ext uri="{FF2B5EF4-FFF2-40B4-BE49-F238E27FC236}">
                <a16:creationId xmlns:a16="http://schemas.microsoft.com/office/drawing/2014/main" id="{D6DBB8FF-15AC-4EA7-84F7-A654AB172538}"/>
              </a:ext>
            </a:extLst>
          </p:cNvPr>
          <p:cNvSpPr>
            <a:spLocks noGrp="1"/>
          </p:cNvSpPr>
          <p:nvPr>
            <p:ph type="title"/>
          </p:nvPr>
        </p:nvSpPr>
        <p:spPr/>
        <p:txBody>
          <a:bodyPr/>
          <a:lstStyle/>
          <a:p>
            <a:r>
              <a:rPr lang="en-US" dirty="0"/>
              <a:t>Business Need</a:t>
            </a:r>
          </a:p>
        </p:txBody>
      </p:sp>
    </p:spTree>
    <p:extLst>
      <p:ext uri="{BB962C8B-B14F-4D97-AF65-F5344CB8AC3E}">
        <p14:creationId xmlns:p14="http://schemas.microsoft.com/office/powerpoint/2010/main" val="37323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44EB59-57A4-4B10-ABDC-B6195C18C656}"/>
              </a:ext>
            </a:extLst>
          </p:cNvPr>
          <p:cNvSpPr>
            <a:spLocks noGrp="1"/>
          </p:cNvSpPr>
          <p:nvPr>
            <p:ph idx="1"/>
          </p:nvPr>
        </p:nvSpPr>
        <p:spPr>
          <a:xfrm>
            <a:off x="457200" y="762000"/>
            <a:ext cx="8382000" cy="5867400"/>
          </a:xfrm>
        </p:spPr>
        <p:txBody>
          <a:bodyPr>
            <a:noAutofit/>
          </a:bodyPr>
          <a:lstStyle/>
          <a:p>
            <a:pPr>
              <a:spcBef>
                <a:spcPts val="600"/>
              </a:spcBef>
              <a:spcAft>
                <a:spcPts val="600"/>
              </a:spcAft>
            </a:pPr>
            <a:r>
              <a:rPr lang="en-US" sz="2800" dirty="0"/>
              <a:t>Evidence across multiple agencies &amp; systems</a:t>
            </a:r>
          </a:p>
          <a:p>
            <a:pPr>
              <a:spcBef>
                <a:spcPts val="600"/>
              </a:spcBef>
              <a:spcAft>
                <a:spcPts val="600"/>
              </a:spcAft>
            </a:pPr>
            <a:r>
              <a:rPr lang="en-US" sz="2800" dirty="0"/>
              <a:t>Many incompatible video formats</a:t>
            </a:r>
          </a:p>
          <a:p>
            <a:pPr>
              <a:spcBef>
                <a:spcPts val="600"/>
              </a:spcBef>
              <a:spcAft>
                <a:spcPts val="600"/>
              </a:spcAft>
            </a:pPr>
            <a:r>
              <a:rPr lang="en-US" sz="2800" dirty="0"/>
              <a:t>Multiple media /websites/ processes/ vendors</a:t>
            </a:r>
          </a:p>
          <a:p>
            <a:pPr>
              <a:spcBef>
                <a:spcPts val="600"/>
              </a:spcBef>
              <a:spcAft>
                <a:spcPts val="600"/>
              </a:spcAft>
            </a:pPr>
            <a:r>
              <a:rPr lang="en-US" sz="2800" dirty="0"/>
              <a:t>Redaction of videos is labor intensive &amp; expensive.</a:t>
            </a:r>
          </a:p>
          <a:p>
            <a:pPr rtl="0" eaLnBrk="1" latinLnBrk="0" hangingPunct="1"/>
            <a:r>
              <a:rPr kumimoji="0" lang="en-US" sz="2800" b="0" kern="1200" dirty="0">
                <a:solidFill>
                  <a:schemeClr val="tx1"/>
                </a:solidFill>
                <a:effectLst/>
              </a:rPr>
              <a:t>Systems not currently designed to handle large volume of data</a:t>
            </a:r>
            <a:endParaRPr lang="en-US" sz="2800" dirty="0">
              <a:effectLst/>
            </a:endParaRPr>
          </a:p>
          <a:p>
            <a:pPr rtl="0" eaLnBrk="1" latinLnBrk="0" hangingPunct="1"/>
            <a:r>
              <a:rPr kumimoji="0" lang="en-US" sz="2800" b="0" kern="1200" dirty="0">
                <a:solidFill>
                  <a:schemeClr val="tx1"/>
                </a:solidFill>
                <a:effectLst/>
              </a:rPr>
              <a:t>Network Bandwidth is insufficient for constant sharing of massive files</a:t>
            </a:r>
            <a:endParaRPr lang="en-US" sz="2800" dirty="0">
              <a:effectLst/>
            </a:endParaRPr>
          </a:p>
          <a:p>
            <a:pPr rtl="0" eaLnBrk="1" latinLnBrk="0" hangingPunct="1"/>
            <a:r>
              <a:rPr kumimoji="0" lang="en-US" sz="2800" b="0" kern="1200" dirty="0">
                <a:solidFill>
                  <a:schemeClr val="tx1"/>
                </a:solidFill>
                <a:effectLst/>
              </a:rPr>
              <a:t>Courtrooms not properly equipped for video</a:t>
            </a:r>
          </a:p>
          <a:p>
            <a:pPr lvl="1"/>
            <a:r>
              <a:rPr lang="en-US" sz="2400" dirty="0"/>
              <a:t>Video required in almost every case</a:t>
            </a:r>
          </a:p>
          <a:p>
            <a:pPr lvl="1">
              <a:spcBef>
                <a:spcPts val="1200"/>
              </a:spcBef>
              <a:spcAft>
                <a:spcPts val="1200"/>
              </a:spcAft>
            </a:pPr>
            <a:endParaRPr lang="en-US" sz="2800" dirty="0"/>
          </a:p>
        </p:txBody>
      </p:sp>
      <p:sp>
        <p:nvSpPr>
          <p:cNvPr id="4" name="Title 3">
            <a:extLst>
              <a:ext uri="{FF2B5EF4-FFF2-40B4-BE49-F238E27FC236}">
                <a16:creationId xmlns:a16="http://schemas.microsoft.com/office/drawing/2014/main" id="{D6DBB8FF-15AC-4EA7-84F7-A654AB172538}"/>
              </a:ext>
            </a:extLst>
          </p:cNvPr>
          <p:cNvSpPr>
            <a:spLocks noGrp="1"/>
          </p:cNvSpPr>
          <p:nvPr>
            <p:ph type="title"/>
          </p:nvPr>
        </p:nvSpPr>
        <p:spPr>
          <a:xfrm>
            <a:off x="457200" y="-76200"/>
            <a:ext cx="8534400" cy="1143000"/>
          </a:xfrm>
        </p:spPr>
        <p:txBody>
          <a:bodyPr>
            <a:normAutofit/>
          </a:bodyPr>
          <a:lstStyle/>
          <a:p>
            <a:r>
              <a:rPr lang="en-US" sz="3200" dirty="0"/>
              <a:t>Current Challenges with Digital Evidence</a:t>
            </a:r>
          </a:p>
        </p:txBody>
      </p:sp>
    </p:spTree>
    <p:extLst>
      <p:ext uri="{BB962C8B-B14F-4D97-AF65-F5344CB8AC3E}">
        <p14:creationId xmlns:p14="http://schemas.microsoft.com/office/powerpoint/2010/main" val="125272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21B4-C7CE-4C69-91BE-416D4536339E}"/>
              </a:ext>
            </a:extLst>
          </p:cNvPr>
          <p:cNvSpPr>
            <a:spLocks noGrp="1"/>
          </p:cNvSpPr>
          <p:nvPr>
            <p:ph type="title"/>
          </p:nvPr>
        </p:nvSpPr>
        <p:spPr>
          <a:xfrm>
            <a:off x="628650" y="124486"/>
            <a:ext cx="7886700" cy="631106"/>
          </a:xfrm>
        </p:spPr>
        <p:txBody>
          <a:bodyPr>
            <a:noAutofit/>
          </a:bodyPr>
          <a:lstStyle/>
          <a:p>
            <a:pPr algn="ctr"/>
            <a:r>
              <a:rPr lang="en-US" sz="2400" dirty="0"/>
              <a:t>Video &amp; Digital Evidence Used in the </a:t>
            </a:r>
            <a:br>
              <a:rPr lang="en-US" sz="2400" dirty="0"/>
            </a:br>
            <a:r>
              <a:rPr lang="en-US" sz="2400" dirty="0"/>
              <a:t>Investigation &amp; Prosecution of Crimes</a:t>
            </a:r>
          </a:p>
        </p:txBody>
      </p:sp>
      <p:sp>
        <p:nvSpPr>
          <p:cNvPr id="12" name="Rectangle 11">
            <a:extLst>
              <a:ext uri="{FF2B5EF4-FFF2-40B4-BE49-F238E27FC236}">
                <a16:creationId xmlns:a16="http://schemas.microsoft.com/office/drawing/2014/main" id="{58CF0330-C8F1-4480-AD5D-5316C2B170A5}"/>
              </a:ext>
            </a:extLst>
          </p:cNvPr>
          <p:cNvSpPr/>
          <p:nvPr/>
        </p:nvSpPr>
        <p:spPr>
          <a:xfrm>
            <a:off x="231580" y="899294"/>
            <a:ext cx="2399582" cy="8933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u="sng" dirty="0">
                <a:solidFill>
                  <a:prstClr val="white"/>
                </a:solidFill>
                <a:latin typeface="Calibri" panose="020F0502020204030204"/>
              </a:rPr>
              <a:t>County Generated Shorter Retention</a:t>
            </a:r>
            <a:endParaRPr lang="en-US" dirty="0">
              <a:solidFill>
                <a:prstClr val="white"/>
              </a:solidFill>
              <a:latin typeface="Calibri" panose="020F0502020204030204"/>
            </a:endParaRPr>
          </a:p>
        </p:txBody>
      </p:sp>
      <p:pic>
        <p:nvPicPr>
          <p:cNvPr id="16" name="Picture 15">
            <a:extLst>
              <a:ext uri="{FF2B5EF4-FFF2-40B4-BE49-F238E27FC236}">
                <a16:creationId xmlns:a16="http://schemas.microsoft.com/office/drawing/2014/main" id="{70F47649-0682-43A7-A6FF-2BDBF93DF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580" y="3069066"/>
            <a:ext cx="905023" cy="769269"/>
          </a:xfrm>
          <a:prstGeom prst="rect">
            <a:avLst/>
          </a:prstGeom>
        </p:spPr>
      </p:pic>
      <p:pic>
        <p:nvPicPr>
          <p:cNvPr id="18" name="Picture 17">
            <a:extLst>
              <a:ext uri="{FF2B5EF4-FFF2-40B4-BE49-F238E27FC236}">
                <a16:creationId xmlns:a16="http://schemas.microsoft.com/office/drawing/2014/main" id="{276CC486-8C04-4A73-98DB-CFA6F40CFE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741" y="5640412"/>
            <a:ext cx="1806314" cy="1217588"/>
          </a:xfrm>
          <a:prstGeom prst="rect">
            <a:avLst/>
          </a:prstGeom>
        </p:spPr>
      </p:pic>
      <p:pic>
        <p:nvPicPr>
          <p:cNvPr id="22" name="Picture 21">
            <a:extLst>
              <a:ext uri="{FF2B5EF4-FFF2-40B4-BE49-F238E27FC236}">
                <a16:creationId xmlns:a16="http://schemas.microsoft.com/office/drawing/2014/main" id="{BD9C7D0B-6449-46EF-8B6C-07F9E567EB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93" y="1936365"/>
            <a:ext cx="1561307" cy="1158782"/>
          </a:xfrm>
          <a:prstGeom prst="rect">
            <a:avLst/>
          </a:prstGeom>
        </p:spPr>
      </p:pic>
      <p:sp>
        <p:nvSpPr>
          <p:cNvPr id="24" name="Rectangle 23">
            <a:extLst>
              <a:ext uri="{FF2B5EF4-FFF2-40B4-BE49-F238E27FC236}">
                <a16:creationId xmlns:a16="http://schemas.microsoft.com/office/drawing/2014/main" id="{62F42E08-D186-4971-9F18-B82650A0B789}"/>
              </a:ext>
            </a:extLst>
          </p:cNvPr>
          <p:cNvSpPr/>
          <p:nvPr/>
        </p:nvSpPr>
        <p:spPr>
          <a:xfrm>
            <a:off x="2842062" y="1048253"/>
            <a:ext cx="2662793" cy="102655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u="sng" dirty="0">
                <a:solidFill>
                  <a:prstClr val="white"/>
                </a:solidFill>
                <a:latin typeface="Calibri" panose="020F0502020204030204"/>
              </a:rPr>
              <a:t>County Generated </a:t>
            </a:r>
            <a:br>
              <a:rPr lang="en-US" b="1" u="sng" dirty="0">
                <a:solidFill>
                  <a:prstClr val="white"/>
                </a:solidFill>
                <a:latin typeface="Calibri" panose="020F0502020204030204"/>
              </a:rPr>
            </a:br>
            <a:r>
              <a:rPr lang="en-US" b="1" u="sng" dirty="0">
                <a:solidFill>
                  <a:prstClr val="white"/>
                </a:solidFill>
                <a:latin typeface="Calibri" panose="020F0502020204030204"/>
              </a:rPr>
              <a:t>Longer Retention</a:t>
            </a:r>
            <a:endParaRPr lang="en-US" dirty="0">
              <a:solidFill>
                <a:prstClr val="white"/>
              </a:solidFill>
              <a:latin typeface="Calibri" panose="020F0502020204030204"/>
            </a:endParaRPr>
          </a:p>
        </p:txBody>
      </p:sp>
      <p:pic>
        <p:nvPicPr>
          <p:cNvPr id="26" name="Picture 25">
            <a:extLst>
              <a:ext uri="{FF2B5EF4-FFF2-40B4-BE49-F238E27FC236}">
                <a16:creationId xmlns:a16="http://schemas.microsoft.com/office/drawing/2014/main" id="{F4A757A8-FB4F-453F-BC53-34B9D03837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681" y="2140482"/>
            <a:ext cx="1812390" cy="1181178"/>
          </a:xfrm>
          <a:prstGeom prst="rect">
            <a:avLst/>
          </a:prstGeom>
        </p:spPr>
      </p:pic>
      <p:sp>
        <p:nvSpPr>
          <p:cNvPr id="31" name="Rectangle 30">
            <a:extLst>
              <a:ext uri="{FF2B5EF4-FFF2-40B4-BE49-F238E27FC236}">
                <a16:creationId xmlns:a16="http://schemas.microsoft.com/office/drawing/2014/main" id="{DFF65E98-0B72-49F4-A194-0648751A0443}"/>
              </a:ext>
            </a:extLst>
          </p:cNvPr>
          <p:cNvSpPr/>
          <p:nvPr/>
        </p:nvSpPr>
        <p:spPr>
          <a:xfrm>
            <a:off x="5890498" y="859377"/>
            <a:ext cx="2889080" cy="75265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u="sng" dirty="0">
                <a:solidFill>
                  <a:prstClr val="white"/>
                </a:solidFill>
                <a:latin typeface="Calibri" panose="020F0502020204030204"/>
              </a:rPr>
              <a:t>External Video and Images</a:t>
            </a:r>
            <a:endParaRPr lang="en-US" dirty="0">
              <a:solidFill>
                <a:prstClr val="white"/>
              </a:solidFill>
              <a:latin typeface="Calibri" panose="020F0502020204030204"/>
            </a:endParaRPr>
          </a:p>
        </p:txBody>
      </p:sp>
      <p:pic>
        <p:nvPicPr>
          <p:cNvPr id="33" name="Picture 32">
            <a:extLst>
              <a:ext uri="{FF2B5EF4-FFF2-40B4-BE49-F238E27FC236}">
                <a16:creationId xmlns:a16="http://schemas.microsoft.com/office/drawing/2014/main" id="{4D598BC9-64AC-42FE-8625-D165FDF638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9983" y="1658076"/>
            <a:ext cx="2283417" cy="1739746"/>
          </a:xfrm>
          <a:prstGeom prst="rect">
            <a:avLst/>
          </a:prstGeom>
        </p:spPr>
      </p:pic>
      <p:pic>
        <p:nvPicPr>
          <p:cNvPr id="35" name="Picture 34">
            <a:extLst>
              <a:ext uri="{FF2B5EF4-FFF2-40B4-BE49-F238E27FC236}">
                <a16:creationId xmlns:a16="http://schemas.microsoft.com/office/drawing/2014/main" id="{1ACF238C-7F28-4685-8DC2-744B09285C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7153" y="4555088"/>
            <a:ext cx="2574315" cy="1289671"/>
          </a:xfrm>
          <a:prstGeom prst="rect">
            <a:avLst/>
          </a:prstGeom>
        </p:spPr>
      </p:pic>
      <p:pic>
        <p:nvPicPr>
          <p:cNvPr id="37" name="Picture 36">
            <a:extLst>
              <a:ext uri="{FF2B5EF4-FFF2-40B4-BE49-F238E27FC236}">
                <a16:creationId xmlns:a16="http://schemas.microsoft.com/office/drawing/2014/main" id="{7C96A190-1B16-4C19-AF19-B956FD84BB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71349" y="3251880"/>
            <a:ext cx="1590738" cy="1434271"/>
          </a:xfrm>
          <a:prstGeom prst="rect">
            <a:avLst/>
          </a:prstGeom>
        </p:spPr>
      </p:pic>
      <p:pic>
        <p:nvPicPr>
          <p:cNvPr id="39" name="Picture 38">
            <a:extLst>
              <a:ext uri="{FF2B5EF4-FFF2-40B4-BE49-F238E27FC236}">
                <a16:creationId xmlns:a16="http://schemas.microsoft.com/office/drawing/2014/main" id="{2EB92A58-4C72-4794-9EE1-3F789D16CF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1452" y="5229994"/>
            <a:ext cx="2410071" cy="1601629"/>
          </a:xfrm>
          <a:prstGeom prst="rect">
            <a:avLst/>
          </a:prstGeom>
        </p:spPr>
      </p:pic>
      <p:pic>
        <p:nvPicPr>
          <p:cNvPr id="41" name="Picture 40">
            <a:extLst>
              <a:ext uri="{FF2B5EF4-FFF2-40B4-BE49-F238E27FC236}">
                <a16:creationId xmlns:a16="http://schemas.microsoft.com/office/drawing/2014/main" id="{30D93591-204E-4522-9D28-87F255FCB8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6435" y="2782271"/>
            <a:ext cx="1503418" cy="1129235"/>
          </a:xfrm>
          <a:prstGeom prst="rect">
            <a:avLst/>
          </a:prstGeom>
        </p:spPr>
      </p:pic>
      <p:pic>
        <p:nvPicPr>
          <p:cNvPr id="20" name="Picture 19">
            <a:extLst>
              <a:ext uri="{FF2B5EF4-FFF2-40B4-BE49-F238E27FC236}">
                <a16:creationId xmlns:a16="http://schemas.microsoft.com/office/drawing/2014/main" id="{430669AA-F5AD-4CC0-91BD-FA6541D6B0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30" y="4291421"/>
            <a:ext cx="2241331" cy="1494220"/>
          </a:xfrm>
          <a:prstGeom prst="rect">
            <a:avLst/>
          </a:prstGeom>
        </p:spPr>
      </p:pic>
      <p:pic>
        <p:nvPicPr>
          <p:cNvPr id="43" name="Picture 42">
            <a:extLst>
              <a:ext uri="{FF2B5EF4-FFF2-40B4-BE49-F238E27FC236}">
                <a16:creationId xmlns:a16="http://schemas.microsoft.com/office/drawing/2014/main" id="{DEDECC83-EC8D-4926-A51C-6FBFA07B6A7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70421" y="2837517"/>
            <a:ext cx="2124617" cy="1416411"/>
          </a:xfrm>
          <a:prstGeom prst="rect">
            <a:avLst/>
          </a:prstGeom>
        </p:spPr>
      </p:pic>
      <p:sp>
        <p:nvSpPr>
          <p:cNvPr id="4" name="Slide Number Placeholder 3">
            <a:extLst>
              <a:ext uri="{FF2B5EF4-FFF2-40B4-BE49-F238E27FC236}">
                <a16:creationId xmlns:a16="http://schemas.microsoft.com/office/drawing/2014/main" id="{0F5B7188-C5E7-40BC-8475-886816158472}"/>
              </a:ext>
            </a:extLst>
          </p:cNvPr>
          <p:cNvSpPr>
            <a:spLocks noGrp="1"/>
          </p:cNvSpPr>
          <p:nvPr>
            <p:ph type="sldNum" sz="quarter" idx="12"/>
          </p:nvPr>
        </p:nvSpPr>
        <p:spPr/>
        <p:txBody>
          <a:bodyPr/>
          <a:lstStyle/>
          <a:p>
            <a:fld id="{222E9F8C-8BB8-41E2-A530-CC4166ADB9E5}" type="slidenum">
              <a:rPr lang="en-US" smtClean="0"/>
              <a:t>15</a:t>
            </a:fld>
            <a:endParaRPr lang="en-US" dirty="0"/>
          </a:p>
        </p:txBody>
      </p:sp>
      <p:pic>
        <p:nvPicPr>
          <p:cNvPr id="14" name="Picture 13">
            <a:extLst>
              <a:ext uri="{FF2B5EF4-FFF2-40B4-BE49-F238E27FC236}">
                <a16:creationId xmlns:a16="http://schemas.microsoft.com/office/drawing/2014/main" id="{0E2AA767-B4B9-48C9-9E3E-7BFD123ECAC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1412" y="3794633"/>
            <a:ext cx="1802789" cy="939608"/>
          </a:xfrm>
          <a:prstGeom prst="rect">
            <a:avLst/>
          </a:prstGeom>
        </p:spPr>
      </p:pic>
      <p:pic>
        <p:nvPicPr>
          <p:cNvPr id="1026" name="Picture 2" descr="Image result for Axon Fleet 2">
            <a:extLst>
              <a:ext uri="{FF2B5EF4-FFF2-40B4-BE49-F238E27FC236}">
                <a16:creationId xmlns:a16="http://schemas.microsoft.com/office/drawing/2014/main" id="{09EDADA5-CD74-4A52-98C3-05957812071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20150" y="3597317"/>
            <a:ext cx="2004490" cy="1334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xon Body 2">
            <a:extLst>
              <a:ext uri="{FF2B5EF4-FFF2-40B4-BE49-F238E27FC236}">
                <a16:creationId xmlns:a16="http://schemas.microsoft.com/office/drawing/2014/main" id="{06FACEC0-9216-4381-8541-FF034B96302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7557" y="4378541"/>
            <a:ext cx="2858983" cy="17029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indoor, table, wall, sitting&#10;&#10;Description generated with very high confidence">
            <a:extLst>
              <a:ext uri="{FF2B5EF4-FFF2-40B4-BE49-F238E27FC236}">
                <a16:creationId xmlns:a16="http://schemas.microsoft.com/office/drawing/2014/main" id="{92574F83-CB7F-4066-897D-6324C226F71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97536" y="5479747"/>
            <a:ext cx="1300184" cy="1202443"/>
          </a:xfrm>
          <a:prstGeom prst="rect">
            <a:avLst/>
          </a:prstGeom>
        </p:spPr>
      </p:pic>
    </p:spTree>
    <p:extLst>
      <p:ext uri="{BB962C8B-B14F-4D97-AF65-F5344CB8AC3E}">
        <p14:creationId xmlns:p14="http://schemas.microsoft.com/office/powerpoint/2010/main" val="409624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44EB59-57A4-4B10-ABDC-B6195C18C656}"/>
              </a:ext>
            </a:extLst>
          </p:cNvPr>
          <p:cNvSpPr>
            <a:spLocks noGrp="1"/>
          </p:cNvSpPr>
          <p:nvPr>
            <p:ph idx="1"/>
          </p:nvPr>
        </p:nvSpPr>
        <p:spPr>
          <a:xfrm>
            <a:off x="457200" y="990600"/>
            <a:ext cx="8556171" cy="5257800"/>
          </a:xfrm>
        </p:spPr>
        <p:txBody>
          <a:bodyPr>
            <a:noAutofit/>
          </a:bodyPr>
          <a:lstStyle/>
          <a:p>
            <a:pPr marL="285750" indent="-285750">
              <a:lnSpc>
                <a:spcPct val="90000"/>
              </a:lnSpc>
              <a:spcBef>
                <a:spcPts val="600"/>
              </a:spcBef>
              <a:spcAft>
                <a:spcPts val="600"/>
              </a:spcAft>
              <a:buSzTx/>
            </a:pPr>
            <a:r>
              <a:rPr lang="en-US" sz="2200" dirty="0">
                <a:solidFill>
                  <a:prstClr val="black"/>
                </a:solidFill>
                <a:latin typeface="Constantia" panose="02030602050306030303" pitchFamily="18" charset="0"/>
              </a:rPr>
              <a:t>Cloud Storage. </a:t>
            </a:r>
          </a:p>
          <a:p>
            <a:pPr marL="285750" indent="-285750">
              <a:lnSpc>
                <a:spcPct val="90000"/>
              </a:lnSpc>
              <a:spcBef>
                <a:spcPts val="600"/>
              </a:spcBef>
              <a:spcAft>
                <a:spcPts val="600"/>
              </a:spcAft>
              <a:buSzTx/>
            </a:pPr>
            <a:r>
              <a:rPr lang="en-US" sz="2200" dirty="0">
                <a:solidFill>
                  <a:prstClr val="black"/>
                </a:solidFill>
                <a:latin typeface="Constantia" panose="02030602050306030303" pitchFamily="18" charset="0"/>
              </a:rPr>
              <a:t>Video and Digital Evidence is shared via a single web portal using role based workflows. </a:t>
            </a:r>
          </a:p>
          <a:p>
            <a:pPr marL="285750" indent="-285750">
              <a:lnSpc>
                <a:spcPct val="90000"/>
              </a:lnSpc>
              <a:spcBef>
                <a:spcPts val="600"/>
              </a:spcBef>
              <a:spcAft>
                <a:spcPts val="600"/>
              </a:spcAft>
              <a:buSzTx/>
            </a:pPr>
            <a:r>
              <a:rPr lang="en-US" sz="2200" dirty="0">
                <a:solidFill>
                  <a:prstClr val="black"/>
                </a:solidFill>
                <a:latin typeface="Constantia" panose="02030602050306030303" pitchFamily="18" charset="0"/>
              </a:rPr>
              <a:t>eDiscovery Portal allows comprehensive discovery packet to be downloaded by defense counsel; eDiscovery log available to Court.</a:t>
            </a:r>
          </a:p>
          <a:p>
            <a:pPr marL="285750" indent="-285750">
              <a:lnSpc>
                <a:spcPct val="90000"/>
              </a:lnSpc>
              <a:spcBef>
                <a:spcPts val="600"/>
              </a:spcBef>
              <a:spcAft>
                <a:spcPts val="600"/>
              </a:spcAft>
              <a:buSzTx/>
            </a:pPr>
            <a:r>
              <a:rPr lang="en-US" sz="2200" dirty="0">
                <a:solidFill>
                  <a:prstClr val="black"/>
                </a:solidFill>
                <a:latin typeface="Constantia" panose="02030602050306030303" pitchFamily="18" charset="0"/>
              </a:rPr>
              <a:t>Security and Chain of Custody addressed with security permissions, workflows, audit logs and easily viewed and checked hash values. </a:t>
            </a:r>
          </a:p>
          <a:p>
            <a:pPr marL="285750" indent="-285750">
              <a:lnSpc>
                <a:spcPct val="90000"/>
              </a:lnSpc>
              <a:spcBef>
                <a:spcPts val="600"/>
              </a:spcBef>
              <a:spcAft>
                <a:spcPts val="600"/>
              </a:spcAft>
              <a:buSzTx/>
            </a:pPr>
            <a:r>
              <a:rPr lang="en-US" sz="2200" dirty="0">
                <a:solidFill>
                  <a:prstClr val="black"/>
                </a:solidFill>
                <a:latin typeface="Constantia" panose="02030602050306030303" pitchFamily="18" charset="0"/>
              </a:rPr>
              <a:t>Web portal and bandwidth enables access to digital evidence for viewing, live analysis and evidence prep with no discernable delays.</a:t>
            </a:r>
          </a:p>
          <a:p>
            <a:pPr marL="285750" indent="-285750">
              <a:lnSpc>
                <a:spcPct val="90000"/>
              </a:lnSpc>
              <a:spcBef>
                <a:spcPts val="600"/>
              </a:spcBef>
              <a:spcAft>
                <a:spcPts val="600"/>
              </a:spcAft>
              <a:buSzTx/>
            </a:pPr>
            <a:r>
              <a:rPr lang="en-US" sz="2200" dirty="0">
                <a:solidFill>
                  <a:prstClr val="black"/>
                </a:solidFill>
                <a:latin typeface="Constantia" panose="02030602050306030303" pitchFamily="18" charset="0"/>
              </a:rPr>
              <a:t>Evidence contained within a one of two types of case folders: 1) Ongoing Investigation 2) Case based on an incident number and subsequent charging documents. </a:t>
            </a:r>
          </a:p>
          <a:p>
            <a:pPr marL="285750" indent="-285750">
              <a:lnSpc>
                <a:spcPct val="90000"/>
              </a:lnSpc>
              <a:spcBef>
                <a:spcPts val="600"/>
              </a:spcBef>
              <a:spcAft>
                <a:spcPts val="600"/>
              </a:spcAft>
              <a:buSzTx/>
            </a:pPr>
            <a:endParaRPr lang="en-US" sz="1600" dirty="0">
              <a:solidFill>
                <a:prstClr val="black"/>
              </a:solidFill>
              <a:latin typeface="Constantia" panose="02030602050306030303" pitchFamily="18" charset="0"/>
            </a:endParaRPr>
          </a:p>
          <a:p>
            <a:pPr>
              <a:buFont typeface="Wingdings" panose="05000000000000000000" pitchFamily="2" charset="2"/>
              <a:buChar char="Ø"/>
            </a:pPr>
            <a:endParaRPr lang="en-US" sz="1600" dirty="0">
              <a:latin typeface="Constantia" panose="02030602050306030303" pitchFamily="18" charset="0"/>
            </a:endParaRPr>
          </a:p>
        </p:txBody>
      </p:sp>
      <p:sp>
        <p:nvSpPr>
          <p:cNvPr id="4" name="Title 3">
            <a:extLst>
              <a:ext uri="{FF2B5EF4-FFF2-40B4-BE49-F238E27FC236}">
                <a16:creationId xmlns:a16="http://schemas.microsoft.com/office/drawing/2014/main" id="{D6DBB8FF-15AC-4EA7-84F7-A654AB172538}"/>
              </a:ext>
            </a:extLst>
          </p:cNvPr>
          <p:cNvSpPr>
            <a:spLocks noGrp="1"/>
          </p:cNvSpPr>
          <p:nvPr>
            <p:ph type="title"/>
          </p:nvPr>
        </p:nvSpPr>
        <p:spPr>
          <a:xfrm>
            <a:off x="304800" y="0"/>
            <a:ext cx="8534399" cy="990600"/>
          </a:xfrm>
        </p:spPr>
        <p:txBody>
          <a:bodyPr>
            <a:normAutofit/>
          </a:bodyPr>
          <a:lstStyle/>
          <a:p>
            <a:pPr algn="ctr"/>
            <a:r>
              <a:rPr lang="en-US" sz="2400" dirty="0"/>
              <a:t>Vision of the Future Digital Evidence Management and Discovery Environment</a:t>
            </a:r>
          </a:p>
        </p:txBody>
      </p:sp>
    </p:spTree>
    <p:extLst>
      <p:ext uri="{BB962C8B-B14F-4D97-AF65-F5344CB8AC3E}">
        <p14:creationId xmlns:p14="http://schemas.microsoft.com/office/powerpoint/2010/main" val="285672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37C3-202A-4377-B3BD-328748DAD751}"/>
              </a:ext>
            </a:extLst>
          </p:cNvPr>
          <p:cNvSpPr>
            <a:spLocks noGrp="1"/>
          </p:cNvSpPr>
          <p:nvPr>
            <p:ph type="title"/>
          </p:nvPr>
        </p:nvSpPr>
        <p:spPr>
          <a:xfrm>
            <a:off x="252593" y="144810"/>
            <a:ext cx="8638814" cy="468666"/>
          </a:xfrm>
        </p:spPr>
        <p:txBody>
          <a:bodyPr>
            <a:noAutofit/>
          </a:bodyPr>
          <a:lstStyle/>
          <a:p>
            <a:r>
              <a:rPr lang="en-US" sz="2800" dirty="0"/>
              <a:t>Digital and Evidence Management Vision of the Future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4" y="613476"/>
            <a:ext cx="9086856" cy="5253924"/>
          </a:xfrm>
          <a:prstGeom prst="rect">
            <a:avLst/>
          </a:prstGeom>
        </p:spPr>
      </p:pic>
    </p:spTree>
    <p:extLst>
      <p:ext uri="{BB962C8B-B14F-4D97-AF65-F5344CB8AC3E}">
        <p14:creationId xmlns:p14="http://schemas.microsoft.com/office/powerpoint/2010/main" val="174592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1A89-5E2E-445A-A12B-11765CFCC5EC}"/>
              </a:ext>
            </a:extLst>
          </p:cNvPr>
          <p:cNvSpPr>
            <a:spLocks noGrp="1"/>
          </p:cNvSpPr>
          <p:nvPr>
            <p:ph type="title"/>
          </p:nvPr>
        </p:nvSpPr>
        <p:spPr>
          <a:solidFill>
            <a:schemeClr val="accent1"/>
          </a:solidFill>
        </p:spPr>
        <p:txBody>
          <a:bodyPr>
            <a:normAutofit fontScale="90000"/>
          </a:bodyPr>
          <a:lstStyle/>
          <a:p>
            <a:r>
              <a:rPr lang="en-US" b="1" dirty="0">
                <a:solidFill>
                  <a:schemeClr val="bg1"/>
                </a:solidFill>
              </a:rPr>
              <a:t>Business Requirements Video (To Be)</a:t>
            </a:r>
          </a:p>
        </p:txBody>
      </p:sp>
      <p:graphicFrame>
        <p:nvGraphicFramePr>
          <p:cNvPr id="4" name="Content Placeholder 3">
            <a:extLst>
              <a:ext uri="{FF2B5EF4-FFF2-40B4-BE49-F238E27FC236}">
                <a16:creationId xmlns:a16="http://schemas.microsoft.com/office/drawing/2014/main" id="{BAFB301E-12E6-45AB-AA15-447BE27934B3}"/>
              </a:ext>
            </a:extLst>
          </p:cNvPr>
          <p:cNvGraphicFramePr>
            <a:graphicFrameLocks noGrp="1"/>
          </p:cNvGraphicFramePr>
          <p:nvPr>
            <p:ph idx="1"/>
            <p:extLst/>
          </p:nvPr>
        </p:nvGraphicFramePr>
        <p:xfrm>
          <a:off x="628650" y="2355677"/>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6D36273A-A6FB-4352-9CF7-E5FF9C15D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6339" y="2526527"/>
            <a:ext cx="611153" cy="611153"/>
          </a:xfrm>
          <a:prstGeom prst="rect">
            <a:avLst/>
          </a:prstGeom>
        </p:spPr>
      </p:pic>
      <p:pic>
        <p:nvPicPr>
          <p:cNvPr id="11" name="Picture 10">
            <a:extLst>
              <a:ext uri="{FF2B5EF4-FFF2-40B4-BE49-F238E27FC236}">
                <a16:creationId xmlns:a16="http://schemas.microsoft.com/office/drawing/2014/main" id="{F4C0362C-634B-4B36-AD51-463520E225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814" y="3063737"/>
            <a:ext cx="730526" cy="730526"/>
          </a:xfrm>
          <a:prstGeom prst="rect">
            <a:avLst/>
          </a:prstGeom>
        </p:spPr>
      </p:pic>
      <p:sp>
        <p:nvSpPr>
          <p:cNvPr id="12" name="TextBox 11">
            <a:extLst>
              <a:ext uri="{FF2B5EF4-FFF2-40B4-BE49-F238E27FC236}">
                <a16:creationId xmlns:a16="http://schemas.microsoft.com/office/drawing/2014/main" id="{9319D251-6CA2-4EEC-894D-9AABCA66E6F3}"/>
              </a:ext>
            </a:extLst>
          </p:cNvPr>
          <p:cNvSpPr txBox="1"/>
          <p:nvPr/>
        </p:nvSpPr>
        <p:spPr>
          <a:xfrm>
            <a:off x="2246866" y="2623382"/>
            <a:ext cx="1467884" cy="1107996"/>
          </a:xfrm>
          <a:prstGeom prst="rect">
            <a:avLst/>
          </a:prstGeom>
          <a:solidFill>
            <a:schemeClr val="accent6">
              <a:lumMod val="40000"/>
              <a:lumOff val="60000"/>
            </a:schemeClr>
          </a:solidFill>
        </p:spPr>
        <p:txBody>
          <a:bodyPr wrap="square" rtlCol="0">
            <a:spAutoFit/>
          </a:bodyPr>
          <a:lstStyle/>
          <a:p>
            <a:pPr marL="214313" indent="-214313" defTabSz="685800">
              <a:buFont typeface="Arial" panose="020B0604020202020204" pitchFamily="34" charset="0"/>
              <a:buChar char="•"/>
              <a:defRPr/>
            </a:pPr>
            <a:r>
              <a:rPr lang="en-US" sz="1050" b="1" dirty="0">
                <a:solidFill>
                  <a:prstClr val="black"/>
                </a:solidFill>
                <a:latin typeface="Calibri" panose="020F0502020204030204"/>
              </a:rPr>
              <a:t>MP2 Video Viewer</a:t>
            </a:r>
          </a:p>
          <a:p>
            <a:pPr marL="214313" indent="-214313" defTabSz="685800">
              <a:buFont typeface="Arial" panose="020B0604020202020204" pitchFamily="34" charset="0"/>
              <a:buChar char="•"/>
              <a:defRPr/>
            </a:pPr>
            <a:r>
              <a:rPr lang="en-US" sz="1050" b="1" dirty="0">
                <a:solidFill>
                  <a:prstClr val="black"/>
                </a:solidFill>
                <a:latin typeface="Calibri" panose="020F0502020204030204"/>
              </a:rPr>
              <a:t>Intellex Player</a:t>
            </a:r>
          </a:p>
          <a:p>
            <a:pPr marL="214313" indent="-214313" defTabSz="685800">
              <a:buFont typeface="Arial" panose="020B0604020202020204" pitchFamily="34" charset="0"/>
              <a:buChar char="•"/>
              <a:defRPr/>
            </a:pPr>
            <a:r>
              <a:rPr lang="en-US" sz="1050" b="1" dirty="0">
                <a:solidFill>
                  <a:prstClr val="black"/>
                </a:solidFill>
                <a:latin typeface="Calibri" panose="020F0502020204030204"/>
              </a:rPr>
              <a:t>REM Player</a:t>
            </a:r>
          </a:p>
          <a:p>
            <a:pPr marL="214313" indent="-214313" defTabSz="685800">
              <a:buFont typeface="Arial" panose="020B0604020202020204" pitchFamily="34" charset="0"/>
              <a:buChar char="•"/>
              <a:defRPr/>
            </a:pPr>
            <a:r>
              <a:rPr lang="en-US" sz="1050" b="1" dirty="0">
                <a:solidFill>
                  <a:prstClr val="black"/>
                </a:solidFill>
                <a:latin typeface="Calibri" panose="020F0502020204030204"/>
              </a:rPr>
              <a:t>Verint Codec</a:t>
            </a:r>
          </a:p>
          <a:p>
            <a:pPr marL="214313" indent="-214313" defTabSz="685800">
              <a:buFont typeface="Arial" panose="020B0604020202020204" pitchFamily="34" charset="0"/>
              <a:buChar char="•"/>
              <a:defRPr/>
            </a:pPr>
            <a:r>
              <a:rPr lang="en-US" sz="1050" b="1" dirty="0">
                <a:solidFill>
                  <a:prstClr val="black"/>
                </a:solidFill>
                <a:latin typeface="Calibri" panose="020F0502020204030204"/>
              </a:rPr>
              <a:t>VLC Media Player</a:t>
            </a:r>
          </a:p>
          <a:p>
            <a:pPr defTabSz="685800">
              <a:defRP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134DEA4F-C7A9-4A2C-9566-568DFB4D4D69}"/>
              </a:ext>
            </a:extLst>
          </p:cNvPr>
          <p:cNvSpPr txBox="1"/>
          <p:nvPr/>
        </p:nvSpPr>
        <p:spPr>
          <a:xfrm>
            <a:off x="2620736" y="5012871"/>
            <a:ext cx="3958904" cy="300082"/>
          </a:xfrm>
          <a:prstGeom prst="rect">
            <a:avLst/>
          </a:prstGeom>
          <a:noFill/>
        </p:spPr>
        <p:txBody>
          <a:bodyPr wrap="none" rtlCol="0">
            <a:spAutoFit/>
          </a:bodyPr>
          <a:lstStyle/>
          <a:p>
            <a:r>
              <a:rPr lang="en-US" sz="1350" dirty="0"/>
              <a:t>Chain of Custody Preserved; Digital Log Produced.</a:t>
            </a:r>
          </a:p>
        </p:txBody>
      </p:sp>
      <p:sp>
        <p:nvSpPr>
          <p:cNvPr id="6" name="Slide Number Placeholder 5">
            <a:extLst>
              <a:ext uri="{FF2B5EF4-FFF2-40B4-BE49-F238E27FC236}">
                <a16:creationId xmlns:a16="http://schemas.microsoft.com/office/drawing/2014/main" id="{27297E47-A544-4F77-AE95-2B673B556A45}"/>
              </a:ext>
            </a:extLst>
          </p:cNvPr>
          <p:cNvSpPr>
            <a:spLocks noGrp="1"/>
          </p:cNvSpPr>
          <p:nvPr>
            <p:ph type="sldNum" sz="quarter" idx="12"/>
          </p:nvPr>
        </p:nvSpPr>
        <p:spPr/>
        <p:txBody>
          <a:bodyPr/>
          <a:lstStyle/>
          <a:p>
            <a:fld id="{E48AE83A-E795-4C8A-81DC-03E9F92CFBB6}" type="slidenum">
              <a:rPr lang="en-US" smtClean="0"/>
              <a:t>18</a:t>
            </a:fld>
            <a:endParaRPr lang="en-US" dirty="0"/>
          </a:p>
        </p:txBody>
      </p:sp>
    </p:spTree>
    <p:extLst>
      <p:ext uri="{BB962C8B-B14F-4D97-AF65-F5344CB8AC3E}">
        <p14:creationId xmlns:p14="http://schemas.microsoft.com/office/powerpoint/2010/main" val="377397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E2A4A-C0CE-45D6-909E-0BF1571CE3F0}"/>
              </a:ext>
            </a:extLst>
          </p:cNvPr>
          <p:cNvSpPr>
            <a:spLocks noGrp="1"/>
          </p:cNvSpPr>
          <p:nvPr>
            <p:ph idx="1"/>
          </p:nvPr>
        </p:nvSpPr>
        <p:spPr>
          <a:xfrm>
            <a:off x="457200" y="658189"/>
            <a:ext cx="8382000" cy="5753100"/>
          </a:xfrm>
        </p:spPr>
        <p:txBody>
          <a:bodyPr>
            <a:normAutofit lnSpcReduction="10000"/>
          </a:bodyPr>
          <a:lstStyle/>
          <a:p>
            <a:pPr>
              <a:spcBef>
                <a:spcPts val="600"/>
              </a:spcBef>
              <a:spcAft>
                <a:spcPts val="600"/>
              </a:spcAft>
            </a:pPr>
            <a:r>
              <a:rPr lang="en-US" sz="2200" dirty="0"/>
              <a:t>Further Define Business and Technical Needs:</a:t>
            </a:r>
          </a:p>
          <a:p>
            <a:pPr lvl="1">
              <a:spcBef>
                <a:spcPts val="600"/>
              </a:spcBef>
              <a:spcAft>
                <a:spcPts val="600"/>
              </a:spcAft>
            </a:pPr>
            <a:r>
              <a:rPr lang="en-US" sz="1900" dirty="0"/>
              <a:t>Convene Working Group</a:t>
            </a:r>
          </a:p>
          <a:p>
            <a:pPr lvl="1">
              <a:spcBef>
                <a:spcPts val="600"/>
              </a:spcBef>
              <a:spcAft>
                <a:spcPts val="600"/>
              </a:spcAft>
            </a:pPr>
            <a:r>
              <a:rPr lang="en-US" sz="1900" dirty="0"/>
              <a:t>Develop projections to further define future needs.</a:t>
            </a:r>
          </a:p>
          <a:p>
            <a:pPr lvl="1">
              <a:spcBef>
                <a:spcPts val="600"/>
              </a:spcBef>
              <a:spcAft>
                <a:spcPts val="600"/>
              </a:spcAft>
            </a:pPr>
            <a:r>
              <a:rPr lang="en-US" sz="1900" dirty="0"/>
              <a:t>Define Measurable Outcomes</a:t>
            </a:r>
          </a:p>
          <a:p>
            <a:pPr lvl="1">
              <a:spcBef>
                <a:spcPts val="600"/>
              </a:spcBef>
              <a:spcAft>
                <a:spcPts val="600"/>
              </a:spcAft>
            </a:pPr>
            <a:r>
              <a:rPr lang="en-US" sz="1900" dirty="0"/>
              <a:t>Conduct a network analysis of current and planned capabilities to ensure viability of working with large files in the cloud and a complete technical analysis of current Prosecutor Case Management System to make upgrade or new acquisition decision.</a:t>
            </a:r>
          </a:p>
          <a:p>
            <a:pPr lvl="1">
              <a:spcBef>
                <a:spcPts val="600"/>
              </a:spcBef>
              <a:spcAft>
                <a:spcPts val="600"/>
              </a:spcAft>
            </a:pPr>
            <a:r>
              <a:rPr lang="en-US" sz="1900" dirty="0"/>
              <a:t>Cost/benefit analysis of steps required to meet need.</a:t>
            </a:r>
          </a:p>
          <a:p>
            <a:pPr>
              <a:spcBef>
                <a:spcPts val="600"/>
              </a:spcBef>
              <a:spcAft>
                <a:spcPts val="600"/>
              </a:spcAft>
            </a:pPr>
            <a:r>
              <a:rPr lang="en-US" sz="2200" dirty="0"/>
              <a:t>Develop Strategic Plan. Components will include steps for requirements, acquisition and implementation of each of the following:</a:t>
            </a:r>
          </a:p>
          <a:p>
            <a:pPr lvl="1">
              <a:spcBef>
                <a:spcPts val="600"/>
              </a:spcBef>
              <a:spcAft>
                <a:spcPts val="600"/>
              </a:spcAft>
            </a:pPr>
            <a:r>
              <a:rPr lang="en-US" sz="1900" dirty="0"/>
              <a:t>Data Architecture and Governance</a:t>
            </a:r>
          </a:p>
          <a:p>
            <a:pPr lvl="1">
              <a:spcBef>
                <a:spcPts val="600"/>
              </a:spcBef>
              <a:spcAft>
                <a:spcPts val="600"/>
              </a:spcAft>
            </a:pPr>
            <a:r>
              <a:rPr lang="en-US" sz="1900" dirty="0"/>
              <a:t>Prosecutor Case Management System Upgrade/Acquisition Plan </a:t>
            </a:r>
          </a:p>
          <a:p>
            <a:pPr lvl="1">
              <a:spcBef>
                <a:spcPts val="600"/>
              </a:spcBef>
              <a:spcAft>
                <a:spcPts val="600"/>
              </a:spcAft>
            </a:pPr>
            <a:r>
              <a:rPr lang="en-US" sz="1900" dirty="0"/>
              <a:t>System Architecture (Technology, Network, Security)</a:t>
            </a:r>
          </a:p>
          <a:p>
            <a:pPr marL="109728" indent="0">
              <a:buNone/>
            </a:pPr>
            <a:endParaRPr lang="en-US" dirty="0"/>
          </a:p>
        </p:txBody>
      </p:sp>
      <p:sp>
        <p:nvSpPr>
          <p:cNvPr id="3" name="Slide Number Placeholder 2">
            <a:extLst>
              <a:ext uri="{FF2B5EF4-FFF2-40B4-BE49-F238E27FC236}">
                <a16:creationId xmlns:a16="http://schemas.microsoft.com/office/drawing/2014/main" id="{BA1E5142-E1E2-41DB-BA41-A55D9F92709B}"/>
              </a:ext>
            </a:extLst>
          </p:cNvPr>
          <p:cNvSpPr>
            <a:spLocks noGrp="1"/>
          </p:cNvSpPr>
          <p:nvPr>
            <p:ph type="sldNum" sz="quarter" idx="12"/>
          </p:nvPr>
        </p:nvSpPr>
        <p:spPr/>
        <p:txBody>
          <a:bodyPr/>
          <a:lstStyle/>
          <a:p>
            <a:fld id="{A81D8587-F0F0-4E71-AEC1-8DDE4B7CEF7F}" type="slidenum">
              <a:rPr lang="en-US" smtClean="0"/>
              <a:t>19</a:t>
            </a:fld>
            <a:endParaRPr lang="en-US" dirty="0"/>
          </a:p>
        </p:txBody>
      </p:sp>
      <p:sp>
        <p:nvSpPr>
          <p:cNvPr id="4" name="Title 3">
            <a:extLst>
              <a:ext uri="{FF2B5EF4-FFF2-40B4-BE49-F238E27FC236}">
                <a16:creationId xmlns:a16="http://schemas.microsoft.com/office/drawing/2014/main" id="{0790D83A-1CAD-406D-83DD-8554C2B97A6E}"/>
              </a:ext>
            </a:extLst>
          </p:cNvPr>
          <p:cNvSpPr>
            <a:spLocks noGrp="1"/>
          </p:cNvSpPr>
          <p:nvPr>
            <p:ph type="title"/>
          </p:nvPr>
        </p:nvSpPr>
        <p:spPr>
          <a:xfrm>
            <a:off x="457200" y="21771"/>
            <a:ext cx="8229600" cy="639762"/>
          </a:xfrm>
        </p:spPr>
        <p:txBody>
          <a:bodyPr>
            <a:normAutofit fontScale="90000"/>
          </a:bodyPr>
          <a:lstStyle/>
          <a:p>
            <a:r>
              <a:rPr lang="en-US" dirty="0"/>
              <a:t>Next Steps</a:t>
            </a:r>
          </a:p>
        </p:txBody>
      </p:sp>
    </p:spTree>
    <p:extLst>
      <p:ext uri="{BB962C8B-B14F-4D97-AF65-F5344CB8AC3E}">
        <p14:creationId xmlns:p14="http://schemas.microsoft.com/office/powerpoint/2010/main" val="222159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altLang="en-US" sz="3200" dirty="0" smtClean="0"/>
              <a:t>Digital </a:t>
            </a:r>
            <a:r>
              <a:rPr lang="en-US" altLang="en-US" sz="3200" dirty="0"/>
              <a:t>Evidence Integration Introduction </a:t>
            </a:r>
          </a:p>
          <a:p>
            <a:endParaRPr lang="en-US" altLang="en-US" sz="3200" dirty="0"/>
          </a:p>
          <a:p>
            <a:r>
              <a:rPr lang="en-US" altLang="en-US" sz="3200" dirty="0"/>
              <a:t>Agency Perspectives:</a:t>
            </a:r>
          </a:p>
          <a:p>
            <a:pPr lvl="1"/>
            <a:r>
              <a:rPr lang="en-US" altLang="en-US" sz="2400" dirty="0"/>
              <a:t>Montgomery County, MD, Department of Technology Services and Police Department </a:t>
            </a:r>
          </a:p>
          <a:p>
            <a:pPr marL="393192" lvl="1" indent="0">
              <a:buNone/>
            </a:pPr>
            <a:endParaRPr lang="en-US" altLang="en-US" sz="2400" dirty="0"/>
          </a:p>
          <a:p>
            <a:r>
              <a:rPr lang="en-US" altLang="en-US" sz="2800" dirty="0"/>
              <a:t>Digital Evidence Integration Future</a:t>
            </a:r>
          </a:p>
          <a:p>
            <a:endParaRPr lang="en-US" dirty="0"/>
          </a:p>
        </p:txBody>
      </p:sp>
      <p:sp>
        <p:nvSpPr>
          <p:cNvPr id="4" name="Title 3"/>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A81D8587-F0F0-4E71-AEC1-8DDE4B7CEF7F}" type="slidenum">
              <a:rPr lang="en-US" smtClean="0"/>
              <a:t>2</a:t>
            </a:fld>
            <a:endParaRPr lang="en-US"/>
          </a:p>
        </p:txBody>
      </p:sp>
    </p:spTree>
    <p:extLst>
      <p:ext uri="{BB962C8B-B14F-4D97-AF65-F5344CB8AC3E}">
        <p14:creationId xmlns:p14="http://schemas.microsoft.com/office/powerpoint/2010/main" val="210872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Future Possibilities for Digital Evidence Integration</a:t>
            </a:r>
          </a:p>
        </p:txBody>
      </p:sp>
      <p:sp>
        <p:nvSpPr>
          <p:cNvPr id="3" name="Subtitle 2"/>
          <p:cNvSpPr>
            <a:spLocks noGrp="1"/>
          </p:cNvSpPr>
          <p:nvPr>
            <p:ph type="subTitle" idx="1"/>
          </p:nvPr>
        </p:nvSpPr>
        <p:spPr/>
        <p:txBody>
          <a:bodyPr/>
          <a:lstStyle/>
          <a:p>
            <a:r>
              <a:rPr lang="en-US" b="1" dirty="0" smtClean="0"/>
              <a:t>Craig D. Uchida, Ph.D.</a:t>
            </a:r>
            <a:r>
              <a:rPr lang="en-US" dirty="0" smtClean="0"/>
              <a:t>, President</a:t>
            </a:r>
            <a:r>
              <a:rPr lang="en-US" dirty="0"/>
              <a:t/>
            </a:r>
            <a:br>
              <a:rPr lang="en-US" dirty="0"/>
            </a:br>
            <a:r>
              <a:rPr lang="en-US" dirty="0"/>
              <a:t>Justice &amp; Security Strategies, </a:t>
            </a:r>
            <a:r>
              <a:rPr lang="en-US" dirty="0" smtClean="0"/>
              <a:t>Inc.</a:t>
            </a:r>
            <a:endParaRPr lang="en-US" dirty="0"/>
          </a:p>
        </p:txBody>
      </p:sp>
    </p:spTree>
    <p:extLst>
      <p:ext uri="{BB962C8B-B14F-4D97-AF65-F5344CB8AC3E}">
        <p14:creationId xmlns:p14="http://schemas.microsoft.com/office/powerpoint/2010/main" val="2526574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Digital evidence is everywhere and now affects almost all aspects of investigation and prosecution.</a:t>
            </a:r>
          </a:p>
          <a:p>
            <a:endParaRPr lang="en-US" dirty="0"/>
          </a:p>
          <a:p>
            <a:r>
              <a:rPr lang="en-US" dirty="0"/>
              <a:t>While much of the future of Digital Evidence Management (DEM) can be envisioned, some cannot.</a:t>
            </a:r>
          </a:p>
          <a:p>
            <a:endParaRPr lang="en-US" dirty="0"/>
          </a:p>
          <a:p>
            <a:r>
              <a:rPr lang="en-US" dirty="0"/>
              <a:t>The criminal justice community is not prepared for the digital evidence “tsunami” that is just off shore. </a:t>
            </a:r>
          </a:p>
          <a:p>
            <a:endParaRPr lang="en-US" dirty="0"/>
          </a:p>
          <a:p>
            <a:r>
              <a:rPr lang="en-US" dirty="0"/>
              <a:t>Technology will continue to grow exponentially and so will its ability to improve the management of digital evidence. </a:t>
            </a:r>
          </a:p>
          <a:p>
            <a:endParaRPr lang="en-US" dirty="0"/>
          </a:p>
          <a:p>
            <a:r>
              <a:rPr lang="en-US" dirty="0"/>
              <a:t>The funding and procurement of technology by the criminal justice community will be challenged to keep pace with this exponential growth. </a:t>
            </a:r>
          </a:p>
        </p:txBody>
      </p:sp>
      <p:sp>
        <p:nvSpPr>
          <p:cNvPr id="3" name="Slide Number Placeholder 2"/>
          <p:cNvSpPr>
            <a:spLocks noGrp="1"/>
          </p:cNvSpPr>
          <p:nvPr>
            <p:ph type="sldNum" sz="quarter" idx="12"/>
          </p:nvPr>
        </p:nvSpPr>
        <p:spPr/>
        <p:txBody>
          <a:bodyPr/>
          <a:lstStyle/>
          <a:p>
            <a:fld id="{A81D8587-F0F0-4E71-AEC1-8DDE4B7CEF7F}" type="slidenum">
              <a:rPr lang="en-US" smtClean="0"/>
              <a:t>21</a:t>
            </a:fld>
            <a:endParaRPr lang="en-US"/>
          </a:p>
        </p:txBody>
      </p:sp>
      <p:sp>
        <p:nvSpPr>
          <p:cNvPr id="4" name="Title 3"/>
          <p:cNvSpPr>
            <a:spLocks noGrp="1"/>
          </p:cNvSpPr>
          <p:nvPr>
            <p:ph type="title"/>
          </p:nvPr>
        </p:nvSpPr>
        <p:spPr/>
        <p:txBody>
          <a:bodyPr/>
          <a:lstStyle/>
          <a:p>
            <a:r>
              <a:rPr lang="en-US" dirty="0"/>
              <a:t>Some Thoughts…</a:t>
            </a:r>
          </a:p>
        </p:txBody>
      </p:sp>
    </p:spTree>
    <p:extLst>
      <p:ext uri="{BB962C8B-B14F-4D97-AF65-F5344CB8AC3E}">
        <p14:creationId xmlns:p14="http://schemas.microsoft.com/office/powerpoint/2010/main" val="301695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229600" cy="4525963"/>
          </a:xfrm>
        </p:spPr>
        <p:txBody>
          <a:bodyPr/>
          <a:lstStyle/>
          <a:p>
            <a:r>
              <a:rPr lang="en-US" dirty="0"/>
              <a:t>It’s time to re-evaluate digital evidence processes and </a:t>
            </a:r>
            <a:r>
              <a:rPr lang="en-US" dirty="0" smtClean="0"/>
              <a:t>workflows</a:t>
            </a:r>
            <a:r>
              <a:rPr lang="en-US" dirty="0"/>
              <a:t> </a:t>
            </a:r>
            <a:r>
              <a:rPr lang="en-US" dirty="0" smtClean="0"/>
              <a:t>and prepare for the future. </a:t>
            </a:r>
            <a:endParaRPr lang="en-US" dirty="0"/>
          </a:p>
          <a:p>
            <a:pPr marL="109728" indent="0">
              <a:buNone/>
            </a:pPr>
            <a:endParaRPr lang="en-US" dirty="0"/>
          </a:p>
          <a:p>
            <a:r>
              <a:rPr lang="en-US" dirty="0"/>
              <a:t>Data “silos” and lack of data integration are the single largest roadblocks to effective DEM.</a:t>
            </a:r>
          </a:p>
          <a:p>
            <a:pPr marL="109728" indent="0">
              <a:buNone/>
            </a:pPr>
            <a:endParaRPr lang="en-US" dirty="0"/>
          </a:p>
          <a:p>
            <a:r>
              <a:rPr lang="en-US" dirty="0"/>
              <a:t>Technology can breakthrough “silos” and make data integration vastly more effective and efficient. </a:t>
            </a:r>
            <a:endParaRPr lang="en-US" dirty="0" smtClean="0"/>
          </a:p>
          <a:p>
            <a:endParaRPr lang="en-US" dirty="0" smtClean="0"/>
          </a:p>
          <a:p>
            <a:r>
              <a:rPr lang="en-US" dirty="0" smtClean="0"/>
              <a:t>Why is this important?</a:t>
            </a:r>
            <a:endParaRPr lang="en-US" dirty="0"/>
          </a:p>
          <a:p>
            <a:pPr marL="109728" indent="0">
              <a:buNone/>
            </a:pPr>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22</a:t>
            </a:fld>
            <a:endParaRPr lang="en-US"/>
          </a:p>
        </p:txBody>
      </p:sp>
      <p:sp>
        <p:nvSpPr>
          <p:cNvPr id="4" name="Title 3"/>
          <p:cNvSpPr>
            <a:spLocks noGrp="1"/>
          </p:cNvSpPr>
          <p:nvPr>
            <p:ph type="title"/>
          </p:nvPr>
        </p:nvSpPr>
        <p:spPr>
          <a:xfrm>
            <a:off x="304800" y="4800600"/>
            <a:ext cx="8229600" cy="1143000"/>
          </a:xfrm>
        </p:spPr>
        <p:txBody>
          <a:bodyPr>
            <a:noAutofit/>
          </a:bodyPr>
          <a:lstStyle/>
          <a:p>
            <a:r>
              <a:rPr lang="en-US" sz="3200" dirty="0"/>
              <a:t>SO HOW DO YOU TACKLE THIS CHALLENGE?</a:t>
            </a:r>
          </a:p>
        </p:txBody>
      </p:sp>
    </p:spTree>
    <p:extLst>
      <p:ext uri="{BB962C8B-B14F-4D97-AF65-F5344CB8AC3E}">
        <p14:creationId xmlns:p14="http://schemas.microsoft.com/office/powerpoint/2010/main" val="202120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Collection</a:t>
            </a:r>
          </a:p>
          <a:p>
            <a:r>
              <a:rPr lang="en-US" dirty="0"/>
              <a:t>Data Ingestion</a:t>
            </a:r>
          </a:p>
          <a:p>
            <a:r>
              <a:rPr lang="en-US" dirty="0"/>
              <a:t>Storage</a:t>
            </a:r>
          </a:p>
          <a:p>
            <a:r>
              <a:rPr lang="en-US" dirty="0"/>
              <a:t>Data Integration and Management</a:t>
            </a:r>
          </a:p>
          <a:p>
            <a:r>
              <a:rPr lang="en-US" dirty="0"/>
              <a:t>Access</a:t>
            </a:r>
          </a:p>
          <a:p>
            <a:r>
              <a:rPr lang="en-US" dirty="0"/>
              <a:t>Data Withdrawal</a:t>
            </a:r>
          </a:p>
          <a:p>
            <a:r>
              <a:rPr lang="en-US" dirty="0"/>
              <a:t>Use</a:t>
            </a:r>
          </a:p>
        </p:txBody>
      </p:sp>
      <p:sp>
        <p:nvSpPr>
          <p:cNvPr id="3" name="Slide Number Placeholder 2"/>
          <p:cNvSpPr>
            <a:spLocks noGrp="1"/>
          </p:cNvSpPr>
          <p:nvPr>
            <p:ph type="sldNum" sz="quarter" idx="12"/>
          </p:nvPr>
        </p:nvSpPr>
        <p:spPr/>
        <p:txBody>
          <a:bodyPr/>
          <a:lstStyle/>
          <a:p>
            <a:fld id="{A81D8587-F0F0-4E71-AEC1-8DDE4B7CEF7F}" type="slidenum">
              <a:rPr lang="en-US" smtClean="0"/>
              <a:t>23</a:t>
            </a:fld>
            <a:endParaRPr lang="en-US"/>
          </a:p>
        </p:txBody>
      </p:sp>
      <p:sp>
        <p:nvSpPr>
          <p:cNvPr id="4" name="Title 3"/>
          <p:cNvSpPr>
            <a:spLocks noGrp="1"/>
          </p:cNvSpPr>
          <p:nvPr>
            <p:ph type="title"/>
          </p:nvPr>
        </p:nvSpPr>
        <p:spPr/>
        <p:txBody>
          <a:bodyPr/>
          <a:lstStyle/>
          <a:p>
            <a:r>
              <a:rPr lang="en-US" dirty="0"/>
              <a:t>DEM Tasks</a:t>
            </a:r>
          </a:p>
        </p:txBody>
      </p:sp>
    </p:spTree>
    <p:extLst>
      <p:ext uri="{BB962C8B-B14F-4D97-AF65-F5344CB8AC3E}">
        <p14:creationId xmlns:p14="http://schemas.microsoft.com/office/powerpoint/2010/main" val="134418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1D8587-F0F0-4E71-AEC1-8DDE4B7CEF7F}" type="slidenum">
              <a:rPr lang="en-US" smtClean="0"/>
              <a:t>24</a:t>
            </a:fld>
            <a:endParaRPr lang="en-US"/>
          </a:p>
        </p:txBody>
      </p:sp>
      <p:sp>
        <p:nvSpPr>
          <p:cNvPr id="3" name="Title 2"/>
          <p:cNvSpPr>
            <a:spLocks noGrp="1"/>
          </p:cNvSpPr>
          <p:nvPr>
            <p:ph type="title"/>
          </p:nvPr>
        </p:nvSpPr>
        <p:spPr>
          <a:xfrm>
            <a:off x="457200" y="170958"/>
            <a:ext cx="8229600" cy="1143000"/>
          </a:xfrm>
        </p:spPr>
        <p:txBody>
          <a:bodyPr>
            <a:normAutofit fontScale="90000"/>
          </a:bodyPr>
          <a:lstStyle/>
          <a:p>
            <a:r>
              <a:rPr lang="en-US" dirty="0"/>
              <a:t>Single System </a:t>
            </a:r>
            <a:r>
              <a:rPr lang="en-US" dirty="0" smtClean="0"/>
              <a:t>Integration (SSI) </a:t>
            </a:r>
            <a:r>
              <a:rPr lang="en-US" dirty="0"/>
              <a:t>Model </a:t>
            </a:r>
          </a:p>
        </p:txBody>
      </p:sp>
      <p:grpSp>
        <p:nvGrpSpPr>
          <p:cNvPr id="4" name="Group 3">
            <a:extLst>
              <a:ext uri="{FF2B5EF4-FFF2-40B4-BE49-F238E27FC236}">
                <a16:creationId xmlns:a16="http://schemas.microsoft.com/office/drawing/2014/main" id="{10C3D0AF-D42C-4440-9ACE-1E7372F3C643}"/>
              </a:ext>
            </a:extLst>
          </p:cNvPr>
          <p:cNvGrpSpPr/>
          <p:nvPr/>
        </p:nvGrpSpPr>
        <p:grpSpPr>
          <a:xfrm>
            <a:off x="685800" y="987247"/>
            <a:ext cx="7456285" cy="5420697"/>
            <a:chOff x="1556747" y="819765"/>
            <a:chExt cx="7456285" cy="5420697"/>
          </a:xfrm>
        </p:grpSpPr>
        <p:grpSp>
          <p:nvGrpSpPr>
            <p:cNvPr id="5" name="Group 4">
              <a:extLst>
                <a:ext uri="{FF2B5EF4-FFF2-40B4-BE49-F238E27FC236}">
                  <a16:creationId xmlns:a16="http://schemas.microsoft.com/office/drawing/2014/main" id="{51A7D099-04BC-C341-A06D-21907931F9EB}"/>
                </a:ext>
              </a:extLst>
            </p:cNvPr>
            <p:cNvGrpSpPr/>
            <p:nvPr/>
          </p:nvGrpSpPr>
          <p:grpSpPr>
            <a:xfrm>
              <a:off x="1556747" y="1081255"/>
              <a:ext cx="1997652" cy="5159207"/>
              <a:chOff x="1556747" y="1081255"/>
              <a:chExt cx="1997652" cy="5159207"/>
            </a:xfrm>
          </p:grpSpPr>
          <p:pic>
            <p:nvPicPr>
              <p:cNvPr id="21" name="Picture 20">
                <a:extLst>
                  <a:ext uri="{FF2B5EF4-FFF2-40B4-BE49-F238E27FC236}">
                    <a16:creationId xmlns:a16="http://schemas.microsoft.com/office/drawing/2014/main" id="{F1075CF5-542B-ED4F-BB0D-2B65AF377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137" y="5097462"/>
                <a:ext cx="1143000" cy="1143000"/>
              </a:xfrm>
              <a:prstGeom prst="rect">
                <a:avLst/>
              </a:prstGeom>
            </p:spPr>
          </p:pic>
          <p:pic>
            <p:nvPicPr>
              <p:cNvPr id="22" name="Picture 21">
                <a:extLst>
                  <a:ext uri="{FF2B5EF4-FFF2-40B4-BE49-F238E27FC236}">
                    <a16:creationId xmlns:a16="http://schemas.microsoft.com/office/drawing/2014/main" id="{E7E95DBA-07DA-EC4B-8B8A-1F2413EA8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081255"/>
                <a:ext cx="764454" cy="1528907"/>
              </a:xfrm>
              <a:prstGeom prst="rect">
                <a:avLst/>
              </a:prstGeom>
            </p:spPr>
          </p:pic>
          <p:pic>
            <p:nvPicPr>
              <p:cNvPr id="23" name="Picture 22">
                <a:extLst>
                  <a:ext uri="{FF2B5EF4-FFF2-40B4-BE49-F238E27FC236}">
                    <a16:creationId xmlns:a16="http://schemas.microsoft.com/office/drawing/2014/main" id="{C400095A-A41F-274B-BCA2-13A9A05BC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747" y="2320112"/>
                <a:ext cx="1034053" cy="1464145"/>
              </a:xfrm>
              <a:prstGeom prst="rect">
                <a:avLst/>
              </a:prstGeom>
            </p:spPr>
          </p:pic>
          <p:pic>
            <p:nvPicPr>
              <p:cNvPr id="24" name="Picture 23">
                <a:extLst>
                  <a:ext uri="{FF2B5EF4-FFF2-40B4-BE49-F238E27FC236}">
                    <a16:creationId xmlns:a16="http://schemas.microsoft.com/office/drawing/2014/main" id="{E9995C2A-56DA-5C4D-80FB-6D7F23AB46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654" y="3756548"/>
                <a:ext cx="1162745" cy="1162745"/>
              </a:xfrm>
              <a:prstGeom prst="rect">
                <a:avLst/>
              </a:prstGeom>
            </p:spPr>
          </p:pic>
        </p:grpSp>
        <p:grpSp>
          <p:nvGrpSpPr>
            <p:cNvPr id="6" name="Group 5">
              <a:extLst>
                <a:ext uri="{FF2B5EF4-FFF2-40B4-BE49-F238E27FC236}">
                  <a16:creationId xmlns:a16="http://schemas.microsoft.com/office/drawing/2014/main" id="{05BB2669-A9BB-7A4C-A11C-B23F4B350812}"/>
                </a:ext>
              </a:extLst>
            </p:cNvPr>
            <p:cNvGrpSpPr/>
            <p:nvPr/>
          </p:nvGrpSpPr>
          <p:grpSpPr>
            <a:xfrm>
              <a:off x="4608482" y="819765"/>
              <a:ext cx="4404550" cy="5363095"/>
              <a:chOff x="4608482" y="819765"/>
              <a:chExt cx="4404550" cy="5363095"/>
            </a:xfrm>
          </p:grpSpPr>
          <p:pic>
            <p:nvPicPr>
              <p:cNvPr id="8" name="Picture 7">
                <a:extLst>
                  <a:ext uri="{FF2B5EF4-FFF2-40B4-BE49-F238E27FC236}">
                    <a16:creationId xmlns:a16="http://schemas.microsoft.com/office/drawing/2014/main" id="{42776935-7932-AE4D-909D-4654951D7E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98212" y="1756357"/>
                <a:ext cx="871723" cy="902755"/>
              </a:xfrm>
              <a:prstGeom prst="rect">
                <a:avLst/>
              </a:prstGeom>
            </p:spPr>
          </p:pic>
          <p:pic>
            <p:nvPicPr>
              <p:cNvPr id="9" name="Picture 8">
                <a:extLst>
                  <a:ext uri="{FF2B5EF4-FFF2-40B4-BE49-F238E27FC236}">
                    <a16:creationId xmlns:a16="http://schemas.microsoft.com/office/drawing/2014/main" id="{57B097F0-E822-824D-9D57-32B4AE9254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70520" y="1081255"/>
                <a:ext cx="803420" cy="778313"/>
              </a:xfrm>
              <a:prstGeom prst="rect">
                <a:avLst/>
              </a:prstGeom>
            </p:spPr>
          </p:pic>
          <p:pic>
            <p:nvPicPr>
              <p:cNvPr id="10" name="Picture 9">
                <a:extLst>
                  <a:ext uri="{FF2B5EF4-FFF2-40B4-BE49-F238E27FC236}">
                    <a16:creationId xmlns:a16="http://schemas.microsoft.com/office/drawing/2014/main" id="{02CB4980-E75E-7542-BA45-3B36884401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9332" y="2279983"/>
                <a:ext cx="601413" cy="1132072"/>
              </a:xfrm>
              <a:prstGeom prst="rect">
                <a:avLst/>
              </a:prstGeom>
            </p:spPr>
          </p:pic>
          <p:pic>
            <p:nvPicPr>
              <p:cNvPr id="11" name="Picture 10">
                <a:extLst>
                  <a:ext uri="{FF2B5EF4-FFF2-40B4-BE49-F238E27FC236}">
                    <a16:creationId xmlns:a16="http://schemas.microsoft.com/office/drawing/2014/main" id="{11107B94-FCB5-884D-8626-2467839131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7229" y="2740539"/>
                <a:ext cx="2286000" cy="1143000"/>
              </a:xfrm>
              <a:prstGeom prst="rect">
                <a:avLst/>
              </a:prstGeom>
            </p:spPr>
          </p:pic>
          <p:pic>
            <p:nvPicPr>
              <p:cNvPr id="12" name="Picture 11">
                <a:extLst>
                  <a:ext uri="{FF2B5EF4-FFF2-40B4-BE49-F238E27FC236}">
                    <a16:creationId xmlns:a16="http://schemas.microsoft.com/office/drawing/2014/main" id="{1399C98D-AE91-0742-9196-FC08743246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829436" y="3609026"/>
                <a:ext cx="1403955" cy="1055160"/>
              </a:xfrm>
              <a:prstGeom prst="rect">
                <a:avLst/>
              </a:prstGeom>
            </p:spPr>
          </p:pic>
          <p:pic>
            <p:nvPicPr>
              <p:cNvPr id="13" name="Picture 12">
                <a:extLst>
                  <a:ext uri="{FF2B5EF4-FFF2-40B4-BE49-F238E27FC236}">
                    <a16:creationId xmlns:a16="http://schemas.microsoft.com/office/drawing/2014/main" id="{9A85D12A-D2ED-D54C-AE90-116D5E2A69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5204" y="3673586"/>
                <a:ext cx="987504" cy="990600"/>
              </a:xfrm>
              <a:prstGeom prst="rect">
                <a:avLst/>
              </a:prstGeom>
            </p:spPr>
          </p:pic>
          <p:pic>
            <p:nvPicPr>
              <p:cNvPr id="14" name="Picture 13">
                <a:extLst>
                  <a:ext uri="{FF2B5EF4-FFF2-40B4-BE49-F238E27FC236}">
                    <a16:creationId xmlns:a16="http://schemas.microsoft.com/office/drawing/2014/main" id="{1FEF80D6-A332-1043-95F4-39E540ED39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889" y="819765"/>
                <a:ext cx="857250" cy="857250"/>
              </a:xfrm>
              <a:prstGeom prst="rect">
                <a:avLst/>
              </a:prstGeom>
            </p:spPr>
          </p:pic>
          <p:pic>
            <p:nvPicPr>
              <p:cNvPr id="15" name="Picture 14">
                <a:extLst>
                  <a:ext uri="{FF2B5EF4-FFF2-40B4-BE49-F238E27FC236}">
                    <a16:creationId xmlns:a16="http://schemas.microsoft.com/office/drawing/2014/main" id="{9BE96E5E-8199-8E4D-BE8D-9C9205D732D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4420" y="4604576"/>
                <a:ext cx="898612" cy="935140"/>
              </a:xfrm>
              <a:prstGeom prst="rect">
                <a:avLst/>
              </a:prstGeom>
            </p:spPr>
          </p:pic>
          <p:pic>
            <p:nvPicPr>
              <p:cNvPr id="16" name="Picture 15">
                <a:extLst>
                  <a:ext uri="{FF2B5EF4-FFF2-40B4-BE49-F238E27FC236}">
                    <a16:creationId xmlns:a16="http://schemas.microsoft.com/office/drawing/2014/main" id="{70B4864E-E69A-E344-A6FB-D64C244DFD9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66034" y="2008086"/>
                <a:ext cx="1892058" cy="1031763"/>
              </a:xfrm>
              <a:prstGeom prst="rect">
                <a:avLst/>
              </a:prstGeom>
            </p:spPr>
          </p:pic>
          <p:grpSp>
            <p:nvGrpSpPr>
              <p:cNvPr id="17" name="Group 16">
                <a:extLst>
                  <a:ext uri="{FF2B5EF4-FFF2-40B4-BE49-F238E27FC236}">
                    <a16:creationId xmlns:a16="http://schemas.microsoft.com/office/drawing/2014/main" id="{3ABD409B-6FA0-184F-9249-6F320EF850F3}"/>
                  </a:ext>
                </a:extLst>
              </p:cNvPr>
              <p:cNvGrpSpPr/>
              <p:nvPr/>
            </p:nvGrpSpPr>
            <p:grpSpPr>
              <a:xfrm>
                <a:off x="4608482" y="4811260"/>
                <a:ext cx="1550491" cy="1371600"/>
                <a:chOff x="4471577" y="5031803"/>
                <a:chExt cx="1550491" cy="1371600"/>
              </a:xfrm>
            </p:grpSpPr>
            <p:pic>
              <p:nvPicPr>
                <p:cNvPr id="19" name="Picture 18">
                  <a:extLst>
                    <a:ext uri="{FF2B5EF4-FFF2-40B4-BE49-F238E27FC236}">
                      <a16:creationId xmlns:a16="http://schemas.microsoft.com/office/drawing/2014/main" id="{846CB719-081E-464E-89F5-CC9DB2AD3F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7154" y="5031803"/>
                  <a:ext cx="1371600" cy="1371600"/>
                </a:xfrm>
                <a:prstGeom prst="rect">
                  <a:avLst/>
                </a:prstGeom>
                <a:ln>
                  <a:noFill/>
                </a:ln>
              </p:spPr>
            </p:pic>
            <p:pic>
              <p:nvPicPr>
                <p:cNvPr id="20" name="Picture 19">
                  <a:extLst>
                    <a:ext uri="{FF2B5EF4-FFF2-40B4-BE49-F238E27FC236}">
                      <a16:creationId xmlns:a16="http://schemas.microsoft.com/office/drawing/2014/main" id="{77BA712D-3AFE-5340-89A3-649FFBDD73E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71577" y="5059530"/>
                  <a:ext cx="1550491" cy="935140"/>
                </a:xfrm>
                <a:prstGeom prst="rect">
                  <a:avLst/>
                </a:prstGeom>
                <a:ln>
                  <a:noFill/>
                </a:ln>
              </p:spPr>
            </p:pic>
          </p:grpSp>
          <p:pic>
            <p:nvPicPr>
              <p:cNvPr id="18" name="Picture 17">
                <a:extLst>
                  <a:ext uri="{FF2B5EF4-FFF2-40B4-BE49-F238E27FC236}">
                    <a16:creationId xmlns:a16="http://schemas.microsoft.com/office/drawing/2014/main" id="{1DC72763-3584-9347-8666-F54436065CE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9949" y="4247203"/>
                <a:ext cx="1732867" cy="1732867"/>
              </a:xfrm>
              <a:prstGeom prst="rect">
                <a:avLst/>
              </a:prstGeom>
            </p:spPr>
          </p:pic>
        </p:grpSp>
        <p:sp>
          <p:nvSpPr>
            <p:cNvPr id="7" name="Right Brace 6">
              <a:extLst>
                <a:ext uri="{FF2B5EF4-FFF2-40B4-BE49-F238E27FC236}">
                  <a16:creationId xmlns:a16="http://schemas.microsoft.com/office/drawing/2014/main" id="{862A4901-01FC-524B-8741-0F921529F0CB}"/>
                </a:ext>
              </a:extLst>
            </p:cNvPr>
            <p:cNvSpPr/>
            <p:nvPr/>
          </p:nvSpPr>
          <p:spPr>
            <a:xfrm>
              <a:off x="3644883" y="1219200"/>
              <a:ext cx="1206086" cy="5021262"/>
            </a:xfrm>
            <a:prstGeom prst="rightBrace">
              <a:avLst/>
            </a:prstGeom>
          </p:spPr>
          <p:style>
            <a:lnRef idx="2">
              <a:schemeClr val="dk1"/>
            </a:lnRef>
            <a:fillRef idx="0">
              <a:schemeClr val="dk1"/>
            </a:fillRef>
            <a:effectRef idx="1">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48613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EFA8F-0EB9-8A45-A9AE-5341A506934C}"/>
              </a:ext>
            </a:extLst>
          </p:cNvPr>
          <p:cNvSpPr>
            <a:spLocks noGrp="1"/>
          </p:cNvSpPr>
          <p:nvPr>
            <p:ph type="sldNum" sz="quarter" idx="12"/>
          </p:nvPr>
        </p:nvSpPr>
        <p:spPr/>
        <p:txBody>
          <a:bodyPr/>
          <a:lstStyle/>
          <a:p>
            <a:fld id="{A81D8587-F0F0-4E71-AEC1-8DDE4B7CEF7F}" type="slidenum">
              <a:rPr lang="en-US" smtClean="0"/>
              <a:t>25</a:t>
            </a:fld>
            <a:endParaRPr lang="en-US" dirty="0"/>
          </a:p>
        </p:txBody>
      </p:sp>
      <p:grpSp>
        <p:nvGrpSpPr>
          <p:cNvPr id="44" name="Group 43">
            <a:extLst>
              <a:ext uri="{FF2B5EF4-FFF2-40B4-BE49-F238E27FC236}">
                <a16:creationId xmlns:a16="http://schemas.microsoft.com/office/drawing/2014/main" id="{10C3D0AF-D42C-4440-9ACE-1E7372F3C643}"/>
              </a:ext>
            </a:extLst>
          </p:cNvPr>
          <p:cNvGrpSpPr/>
          <p:nvPr/>
        </p:nvGrpSpPr>
        <p:grpSpPr>
          <a:xfrm>
            <a:off x="218175" y="2205780"/>
            <a:ext cx="2209800" cy="2255318"/>
            <a:chOff x="1556747" y="819765"/>
            <a:chExt cx="7456285" cy="5885954"/>
          </a:xfrm>
        </p:grpSpPr>
        <p:grpSp>
          <p:nvGrpSpPr>
            <p:cNvPr id="42" name="Group 41">
              <a:extLst>
                <a:ext uri="{FF2B5EF4-FFF2-40B4-BE49-F238E27FC236}">
                  <a16:creationId xmlns:a16="http://schemas.microsoft.com/office/drawing/2014/main" id="{51A7D099-04BC-C341-A06D-21907931F9EB}"/>
                </a:ext>
              </a:extLst>
            </p:cNvPr>
            <p:cNvGrpSpPr/>
            <p:nvPr/>
          </p:nvGrpSpPr>
          <p:grpSpPr>
            <a:xfrm>
              <a:off x="1556747" y="1081255"/>
              <a:ext cx="1997652" cy="5159207"/>
              <a:chOff x="1556747" y="1081255"/>
              <a:chExt cx="1997652" cy="5159207"/>
            </a:xfrm>
          </p:grpSpPr>
          <p:pic>
            <p:nvPicPr>
              <p:cNvPr id="5" name="Picture 4">
                <a:extLst>
                  <a:ext uri="{FF2B5EF4-FFF2-40B4-BE49-F238E27FC236}">
                    <a16:creationId xmlns:a16="http://schemas.microsoft.com/office/drawing/2014/main" id="{F1075CF5-542B-ED4F-BB0D-2B65AF377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137" y="5097462"/>
                <a:ext cx="1143000" cy="1143000"/>
              </a:xfrm>
              <a:prstGeom prst="rect">
                <a:avLst/>
              </a:prstGeom>
            </p:spPr>
          </p:pic>
          <p:pic>
            <p:nvPicPr>
              <p:cNvPr id="7" name="Picture 6">
                <a:extLst>
                  <a:ext uri="{FF2B5EF4-FFF2-40B4-BE49-F238E27FC236}">
                    <a16:creationId xmlns:a16="http://schemas.microsoft.com/office/drawing/2014/main" id="{E7E95DBA-07DA-EC4B-8B8A-1F2413EA8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081255"/>
                <a:ext cx="764454" cy="1528907"/>
              </a:xfrm>
              <a:prstGeom prst="rect">
                <a:avLst/>
              </a:prstGeom>
            </p:spPr>
          </p:pic>
          <p:pic>
            <p:nvPicPr>
              <p:cNvPr id="10" name="Picture 9">
                <a:extLst>
                  <a:ext uri="{FF2B5EF4-FFF2-40B4-BE49-F238E27FC236}">
                    <a16:creationId xmlns:a16="http://schemas.microsoft.com/office/drawing/2014/main" id="{C400095A-A41F-274B-BCA2-13A9A05BC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747" y="2320112"/>
                <a:ext cx="1034053" cy="1464145"/>
              </a:xfrm>
              <a:prstGeom prst="rect">
                <a:avLst/>
              </a:prstGeom>
            </p:spPr>
          </p:pic>
          <p:pic>
            <p:nvPicPr>
              <p:cNvPr id="14" name="Picture 13">
                <a:extLst>
                  <a:ext uri="{FF2B5EF4-FFF2-40B4-BE49-F238E27FC236}">
                    <a16:creationId xmlns:a16="http://schemas.microsoft.com/office/drawing/2014/main" id="{E9995C2A-56DA-5C4D-80FB-6D7F23AB46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654" y="3756548"/>
                <a:ext cx="1162745" cy="1162745"/>
              </a:xfrm>
              <a:prstGeom prst="rect">
                <a:avLst/>
              </a:prstGeom>
            </p:spPr>
          </p:pic>
        </p:grpSp>
        <p:grpSp>
          <p:nvGrpSpPr>
            <p:cNvPr id="43" name="Group 42">
              <a:extLst>
                <a:ext uri="{FF2B5EF4-FFF2-40B4-BE49-F238E27FC236}">
                  <a16:creationId xmlns:a16="http://schemas.microsoft.com/office/drawing/2014/main" id="{05BB2669-A9BB-7A4C-A11C-B23F4B350812}"/>
                </a:ext>
              </a:extLst>
            </p:cNvPr>
            <p:cNvGrpSpPr/>
            <p:nvPr/>
          </p:nvGrpSpPr>
          <p:grpSpPr>
            <a:xfrm>
              <a:off x="4666034" y="819765"/>
              <a:ext cx="4346998" cy="5885954"/>
              <a:chOff x="4666034" y="819765"/>
              <a:chExt cx="4346998" cy="5885954"/>
            </a:xfrm>
          </p:grpSpPr>
          <p:pic>
            <p:nvPicPr>
              <p:cNvPr id="16" name="Picture 15">
                <a:extLst>
                  <a:ext uri="{FF2B5EF4-FFF2-40B4-BE49-F238E27FC236}">
                    <a16:creationId xmlns:a16="http://schemas.microsoft.com/office/drawing/2014/main" id="{42776935-7932-AE4D-909D-4654951D7E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98212" y="1756357"/>
                <a:ext cx="871723" cy="902755"/>
              </a:xfrm>
              <a:prstGeom prst="rect">
                <a:avLst/>
              </a:prstGeom>
            </p:spPr>
          </p:pic>
          <p:pic>
            <p:nvPicPr>
              <p:cNvPr id="18" name="Picture 17">
                <a:extLst>
                  <a:ext uri="{FF2B5EF4-FFF2-40B4-BE49-F238E27FC236}">
                    <a16:creationId xmlns:a16="http://schemas.microsoft.com/office/drawing/2014/main" id="{57B097F0-E822-824D-9D57-32B4AE9254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70520" y="1081255"/>
                <a:ext cx="803420" cy="778313"/>
              </a:xfrm>
              <a:prstGeom prst="rect">
                <a:avLst/>
              </a:prstGeom>
            </p:spPr>
          </p:pic>
          <p:pic>
            <p:nvPicPr>
              <p:cNvPr id="20" name="Picture 19">
                <a:extLst>
                  <a:ext uri="{FF2B5EF4-FFF2-40B4-BE49-F238E27FC236}">
                    <a16:creationId xmlns:a16="http://schemas.microsoft.com/office/drawing/2014/main" id="{02CB4980-E75E-7542-BA45-3B36884401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9332" y="2279983"/>
                <a:ext cx="601413" cy="1132072"/>
              </a:xfrm>
              <a:prstGeom prst="rect">
                <a:avLst/>
              </a:prstGeom>
            </p:spPr>
          </p:pic>
          <p:pic>
            <p:nvPicPr>
              <p:cNvPr id="22" name="Picture 21">
                <a:extLst>
                  <a:ext uri="{FF2B5EF4-FFF2-40B4-BE49-F238E27FC236}">
                    <a16:creationId xmlns:a16="http://schemas.microsoft.com/office/drawing/2014/main" id="{11107B94-FCB5-884D-8626-2467839131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7229" y="2740539"/>
                <a:ext cx="2286000" cy="1143000"/>
              </a:xfrm>
              <a:prstGeom prst="rect">
                <a:avLst/>
              </a:prstGeom>
            </p:spPr>
          </p:pic>
          <p:pic>
            <p:nvPicPr>
              <p:cNvPr id="24" name="Picture 23">
                <a:extLst>
                  <a:ext uri="{FF2B5EF4-FFF2-40B4-BE49-F238E27FC236}">
                    <a16:creationId xmlns:a16="http://schemas.microsoft.com/office/drawing/2014/main" id="{1399C98D-AE91-0742-9196-FC08743246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829436" y="3609026"/>
                <a:ext cx="1403955" cy="1055160"/>
              </a:xfrm>
              <a:prstGeom prst="rect">
                <a:avLst/>
              </a:prstGeom>
            </p:spPr>
          </p:pic>
          <p:pic>
            <p:nvPicPr>
              <p:cNvPr id="26" name="Picture 25">
                <a:extLst>
                  <a:ext uri="{FF2B5EF4-FFF2-40B4-BE49-F238E27FC236}">
                    <a16:creationId xmlns:a16="http://schemas.microsoft.com/office/drawing/2014/main" id="{9A85D12A-D2ED-D54C-AE90-116D5E2A69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5204" y="3673586"/>
                <a:ext cx="987504" cy="990600"/>
              </a:xfrm>
              <a:prstGeom prst="rect">
                <a:avLst/>
              </a:prstGeom>
            </p:spPr>
          </p:pic>
          <p:pic>
            <p:nvPicPr>
              <p:cNvPr id="28" name="Picture 27">
                <a:extLst>
                  <a:ext uri="{FF2B5EF4-FFF2-40B4-BE49-F238E27FC236}">
                    <a16:creationId xmlns:a16="http://schemas.microsoft.com/office/drawing/2014/main" id="{1FEF80D6-A332-1043-95F4-39E540ED39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66889" y="819765"/>
                <a:ext cx="857250" cy="857250"/>
              </a:xfrm>
              <a:prstGeom prst="rect">
                <a:avLst/>
              </a:prstGeom>
            </p:spPr>
          </p:pic>
          <p:pic>
            <p:nvPicPr>
              <p:cNvPr id="30" name="Picture 29">
                <a:extLst>
                  <a:ext uri="{FF2B5EF4-FFF2-40B4-BE49-F238E27FC236}">
                    <a16:creationId xmlns:a16="http://schemas.microsoft.com/office/drawing/2014/main" id="{9BE96E5E-8199-8E4D-BE8D-9C9205D732D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4420" y="4604576"/>
                <a:ext cx="898612" cy="935140"/>
              </a:xfrm>
              <a:prstGeom prst="rect">
                <a:avLst/>
              </a:prstGeom>
            </p:spPr>
          </p:pic>
          <p:pic>
            <p:nvPicPr>
              <p:cNvPr id="32" name="Picture 31">
                <a:extLst>
                  <a:ext uri="{FF2B5EF4-FFF2-40B4-BE49-F238E27FC236}">
                    <a16:creationId xmlns:a16="http://schemas.microsoft.com/office/drawing/2014/main" id="{70B4864E-E69A-E344-A6FB-D64C244DFD9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66034" y="2008086"/>
                <a:ext cx="1892058" cy="1031763"/>
              </a:xfrm>
              <a:prstGeom prst="rect">
                <a:avLst/>
              </a:prstGeom>
            </p:spPr>
          </p:pic>
          <p:grpSp>
            <p:nvGrpSpPr>
              <p:cNvPr id="37" name="Group 36">
                <a:extLst>
                  <a:ext uri="{FF2B5EF4-FFF2-40B4-BE49-F238E27FC236}">
                    <a16:creationId xmlns:a16="http://schemas.microsoft.com/office/drawing/2014/main" id="{3ABD409B-6FA0-184F-9249-6F320EF850F3}"/>
                  </a:ext>
                </a:extLst>
              </p:cNvPr>
              <p:cNvGrpSpPr/>
              <p:nvPr/>
            </p:nvGrpSpPr>
            <p:grpSpPr>
              <a:xfrm>
                <a:off x="4696863" y="5254421"/>
                <a:ext cx="1550491" cy="1451298"/>
                <a:chOff x="4559958" y="5474964"/>
                <a:chExt cx="1550491" cy="1451298"/>
              </a:xfrm>
            </p:grpSpPr>
            <p:pic>
              <p:nvPicPr>
                <p:cNvPr id="34" name="Picture 33">
                  <a:extLst>
                    <a:ext uri="{FF2B5EF4-FFF2-40B4-BE49-F238E27FC236}">
                      <a16:creationId xmlns:a16="http://schemas.microsoft.com/office/drawing/2014/main" id="{846CB719-081E-464E-89F5-CC9DB2AD3F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2000" y="5554662"/>
                  <a:ext cx="1371600" cy="1371600"/>
                </a:xfrm>
                <a:prstGeom prst="rect">
                  <a:avLst/>
                </a:prstGeom>
                <a:ln>
                  <a:noFill/>
                </a:ln>
              </p:spPr>
            </p:pic>
            <p:pic>
              <p:nvPicPr>
                <p:cNvPr id="36" name="Picture 35">
                  <a:extLst>
                    <a:ext uri="{FF2B5EF4-FFF2-40B4-BE49-F238E27FC236}">
                      <a16:creationId xmlns:a16="http://schemas.microsoft.com/office/drawing/2014/main" id="{77BA712D-3AFE-5340-89A3-649FFBDD73E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59958" y="5474964"/>
                  <a:ext cx="1550491" cy="935140"/>
                </a:xfrm>
                <a:prstGeom prst="rect">
                  <a:avLst/>
                </a:prstGeom>
                <a:ln>
                  <a:noFill/>
                </a:ln>
              </p:spPr>
            </p:pic>
          </p:grpSp>
          <p:pic>
            <p:nvPicPr>
              <p:cNvPr id="39" name="Picture 38">
                <a:extLst>
                  <a:ext uri="{FF2B5EF4-FFF2-40B4-BE49-F238E27FC236}">
                    <a16:creationId xmlns:a16="http://schemas.microsoft.com/office/drawing/2014/main" id="{1DC72763-3584-9347-8666-F54436065CE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9949" y="4247203"/>
                <a:ext cx="1732867" cy="1732867"/>
              </a:xfrm>
              <a:prstGeom prst="rect">
                <a:avLst/>
              </a:prstGeom>
            </p:spPr>
          </p:pic>
        </p:grpSp>
        <p:sp>
          <p:nvSpPr>
            <p:cNvPr id="41" name="Right Brace 40">
              <a:extLst>
                <a:ext uri="{FF2B5EF4-FFF2-40B4-BE49-F238E27FC236}">
                  <a16:creationId xmlns:a16="http://schemas.microsoft.com/office/drawing/2014/main" id="{862A4901-01FC-524B-8741-0F921529F0CB}"/>
                </a:ext>
              </a:extLst>
            </p:cNvPr>
            <p:cNvSpPr/>
            <p:nvPr/>
          </p:nvSpPr>
          <p:spPr>
            <a:xfrm>
              <a:off x="3644883" y="1219200"/>
              <a:ext cx="1206086" cy="5021262"/>
            </a:xfrm>
            <a:prstGeom prst="rightBrace">
              <a:avLst/>
            </a:prstGeom>
          </p:spPr>
          <p:style>
            <a:lnRef idx="2">
              <a:schemeClr val="dk1"/>
            </a:lnRef>
            <a:fillRef idx="0">
              <a:schemeClr val="dk1"/>
            </a:fillRef>
            <a:effectRef idx="1">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effectLst>
                  <a:outerShdw blurRad="38100" dist="19050" dir="2700000" algn="tl" rotWithShape="0">
                    <a:schemeClr val="dk1">
                      <a:alpha val="40000"/>
                    </a:schemeClr>
                  </a:outerShdw>
                </a:effectLst>
              </a:endParaRPr>
            </a:p>
          </p:txBody>
        </p:sp>
      </p:grpSp>
      <p:cxnSp>
        <p:nvCxnSpPr>
          <p:cNvPr id="8" name="Straight Arrow Connector 7">
            <a:extLst>
              <a:ext uri="{FF2B5EF4-FFF2-40B4-BE49-F238E27FC236}">
                <a16:creationId xmlns:a16="http://schemas.microsoft.com/office/drawing/2014/main" id="{9BBB5E46-8896-E248-9A26-6F925C0B64F8}"/>
              </a:ext>
            </a:extLst>
          </p:cNvPr>
          <p:cNvCxnSpPr>
            <a:cxnSpLocks/>
          </p:cNvCxnSpPr>
          <p:nvPr/>
        </p:nvCxnSpPr>
        <p:spPr>
          <a:xfrm>
            <a:off x="2427975" y="3428999"/>
            <a:ext cx="6977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78CF568A-68B5-D149-9AEA-35EEC20AE25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75179" y="2233489"/>
            <a:ext cx="3168821" cy="2391019"/>
          </a:xfrm>
          <a:prstGeom prst="rect">
            <a:avLst/>
          </a:prstGeom>
        </p:spPr>
      </p:pic>
      <p:sp>
        <p:nvSpPr>
          <p:cNvPr id="33" name="Title 3">
            <a:extLst>
              <a:ext uri="{FF2B5EF4-FFF2-40B4-BE49-F238E27FC236}">
                <a16:creationId xmlns:a16="http://schemas.microsoft.com/office/drawing/2014/main" id="{50F5EE0A-2383-654E-9068-417DB52E1C30}"/>
              </a:ext>
            </a:extLst>
          </p:cNvPr>
          <p:cNvSpPr>
            <a:spLocks noGrp="1"/>
          </p:cNvSpPr>
          <p:nvPr>
            <p:ph type="title"/>
          </p:nvPr>
        </p:nvSpPr>
        <p:spPr>
          <a:xfrm>
            <a:off x="313807" y="200137"/>
            <a:ext cx="8534400" cy="715962"/>
          </a:xfrm>
        </p:spPr>
        <p:txBody>
          <a:bodyPr anchor="t">
            <a:normAutofit fontScale="90000"/>
          </a:bodyPr>
          <a:lstStyle/>
          <a:p>
            <a:pPr algn="ctr"/>
            <a:r>
              <a:rPr lang="en-US" dirty="0"/>
              <a:t>Single System Integration Model</a:t>
            </a:r>
          </a:p>
        </p:txBody>
      </p:sp>
      <p:grpSp>
        <p:nvGrpSpPr>
          <p:cNvPr id="79" name="Group 78">
            <a:extLst>
              <a:ext uri="{FF2B5EF4-FFF2-40B4-BE49-F238E27FC236}">
                <a16:creationId xmlns:a16="http://schemas.microsoft.com/office/drawing/2014/main" id="{34895484-0F31-3E40-8829-136C9A6CB481}"/>
              </a:ext>
            </a:extLst>
          </p:cNvPr>
          <p:cNvGrpSpPr/>
          <p:nvPr/>
        </p:nvGrpSpPr>
        <p:grpSpPr>
          <a:xfrm>
            <a:off x="3329163" y="2661108"/>
            <a:ext cx="2144248" cy="1572624"/>
            <a:chOff x="3095159" y="2623557"/>
            <a:chExt cx="2698496" cy="2108200"/>
          </a:xfrm>
        </p:grpSpPr>
        <p:pic>
          <p:nvPicPr>
            <p:cNvPr id="80" name="Picture 79">
              <a:extLst>
                <a:ext uri="{FF2B5EF4-FFF2-40B4-BE49-F238E27FC236}">
                  <a16:creationId xmlns:a16="http://schemas.microsoft.com/office/drawing/2014/main" id="{101C46F9-A236-2244-B4B6-68B49A9525B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95159" y="2623557"/>
              <a:ext cx="2698496" cy="2108200"/>
            </a:xfrm>
            <a:prstGeom prst="rect">
              <a:avLst/>
            </a:prstGeom>
          </p:spPr>
        </p:pic>
        <p:sp>
          <p:nvSpPr>
            <p:cNvPr id="81" name="TextBox 80">
              <a:extLst>
                <a:ext uri="{FF2B5EF4-FFF2-40B4-BE49-F238E27FC236}">
                  <a16:creationId xmlns:a16="http://schemas.microsoft.com/office/drawing/2014/main" id="{2EE81E94-02B9-6F49-A99D-377BBE18882A}"/>
                </a:ext>
              </a:extLst>
            </p:cNvPr>
            <p:cNvSpPr txBox="1"/>
            <p:nvPr/>
          </p:nvSpPr>
          <p:spPr>
            <a:xfrm>
              <a:off x="3205564" y="3079516"/>
              <a:ext cx="2547118" cy="577631"/>
            </a:xfrm>
            <a:prstGeom prst="rect">
              <a:avLst/>
            </a:prstGeom>
            <a:noFill/>
          </p:spPr>
          <p:txBody>
            <a:bodyPr wrap="square" rtlCol="0">
              <a:spAutoFit/>
            </a:bodyPr>
            <a:lstStyle/>
            <a:p>
              <a:pPr algn="ctr"/>
              <a:r>
                <a:rPr lang="en-US" sz="1100" b="1" dirty="0"/>
                <a:t>CLOUD-BASED DEMS SINGULAR INTERFACE</a:t>
              </a:r>
            </a:p>
          </p:txBody>
        </p:sp>
      </p:grpSp>
      <p:cxnSp>
        <p:nvCxnSpPr>
          <p:cNvPr id="82" name="Straight Arrow Connector 81">
            <a:extLst>
              <a:ext uri="{FF2B5EF4-FFF2-40B4-BE49-F238E27FC236}">
                <a16:creationId xmlns:a16="http://schemas.microsoft.com/office/drawing/2014/main" id="{E5CA865D-9660-4744-AC6F-ED74FEA3EB81}"/>
              </a:ext>
            </a:extLst>
          </p:cNvPr>
          <p:cNvCxnSpPr>
            <a:cxnSpLocks/>
          </p:cNvCxnSpPr>
          <p:nvPr/>
        </p:nvCxnSpPr>
        <p:spPr>
          <a:xfrm>
            <a:off x="5622116" y="3429000"/>
            <a:ext cx="6977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4039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EFA8F-0EB9-8A45-A9AE-5341A506934C}"/>
              </a:ext>
            </a:extLst>
          </p:cNvPr>
          <p:cNvSpPr>
            <a:spLocks noGrp="1"/>
          </p:cNvSpPr>
          <p:nvPr>
            <p:ph type="sldNum" sz="quarter" idx="12"/>
          </p:nvPr>
        </p:nvSpPr>
        <p:spPr/>
        <p:txBody>
          <a:bodyPr/>
          <a:lstStyle/>
          <a:p>
            <a:fld id="{A81D8587-F0F0-4E71-AEC1-8DDE4B7CEF7F}" type="slidenum">
              <a:rPr lang="en-US" smtClean="0"/>
              <a:t>26</a:t>
            </a:fld>
            <a:endParaRPr lang="en-US" dirty="0"/>
          </a:p>
        </p:txBody>
      </p:sp>
      <p:pic>
        <p:nvPicPr>
          <p:cNvPr id="11" name="Picture 10">
            <a:extLst>
              <a:ext uri="{FF2B5EF4-FFF2-40B4-BE49-F238E27FC236}">
                <a16:creationId xmlns:a16="http://schemas.microsoft.com/office/drawing/2014/main" id="{78CF568A-68B5-D149-9AEA-35EEC20AE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7819" y="712476"/>
            <a:ext cx="2254502" cy="1701124"/>
          </a:xfrm>
          <a:prstGeom prst="rect">
            <a:avLst/>
          </a:prstGeom>
        </p:spPr>
      </p:pic>
      <p:cxnSp>
        <p:nvCxnSpPr>
          <p:cNvPr id="12" name="Straight Arrow Connector 11">
            <a:extLst>
              <a:ext uri="{FF2B5EF4-FFF2-40B4-BE49-F238E27FC236}">
                <a16:creationId xmlns:a16="http://schemas.microsoft.com/office/drawing/2014/main" id="{7CB2A494-231A-9548-A28F-6A58CB3CE1FD}"/>
              </a:ext>
            </a:extLst>
          </p:cNvPr>
          <p:cNvCxnSpPr>
            <a:cxnSpLocks/>
          </p:cNvCxnSpPr>
          <p:nvPr/>
        </p:nvCxnSpPr>
        <p:spPr>
          <a:xfrm>
            <a:off x="4605670" y="2107876"/>
            <a:ext cx="0" cy="6164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nvGrpSpPr>
          <p:cNvPr id="23" name="Group 22">
            <a:extLst>
              <a:ext uri="{FF2B5EF4-FFF2-40B4-BE49-F238E27FC236}">
                <a16:creationId xmlns:a16="http://schemas.microsoft.com/office/drawing/2014/main" id="{1DCDD94B-9AEF-2042-A65A-27A4D1337C3C}"/>
              </a:ext>
            </a:extLst>
          </p:cNvPr>
          <p:cNvGrpSpPr/>
          <p:nvPr/>
        </p:nvGrpSpPr>
        <p:grpSpPr>
          <a:xfrm>
            <a:off x="451123" y="2873565"/>
            <a:ext cx="1289453" cy="1151751"/>
            <a:chOff x="451123" y="2873565"/>
            <a:chExt cx="1289453" cy="1151751"/>
          </a:xfrm>
        </p:grpSpPr>
        <p:pic>
          <p:nvPicPr>
            <p:cNvPr id="21" name="Picture 20">
              <a:extLst>
                <a:ext uri="{FF2B5EF4-FFF2-40B4-BE49-F238E27FC236}">
                  <a16:creationId xmlns:a16="http://schemas.microsoft.com/office/drawing/2014/main" id="{A231D281-403E-A445-BC63-14F99996A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23" y="2873565"/>
              <a:ext cx="1289453" cy="920750"/>
            </a:xfrm>
            <a:prstGeom prst="rect">
              <a:avLst/>
            </a:prstGeom>
          </p:spPr>
        </p:pic>
        <p:sp>
          <p:nvSpPr>
            <p:cNvPr id="47" name="TextBox 46">
              <a:extLst>
                <a:ext uri="{FF2B5EF4-FFF2-40B4-BE49-F238E27FC236}">
                  <a16:creationId xmlns:a16="http://schemas.microsoft.com/office/drawing/2014/main" id="{11BFBA43-9C36-574E-AD71-9DE21E2F82BB}"/>
                </a:ext>
              </a:extLst>
            </p:cNvPr>
            <p:cNvSpPr txBox="1"/>
            <p:nvPr/>
          </p:nvSpPr>
          <p:spPr>
            <a:xfrm>
              <a:off x="638649" y="3763706"/>
              <a:ext cx="914400" cy="261610"/>
            </a:xfrm>
            <a:prstGeom prst="rect">
              <a:avLst/>
            </a:prstGeom>
            <a:noFill/>
          </p:spPr>
          <p:txBody>
            <a:bodyPr wrap="square" rtlCol="0">
              <a:spAutoFit/>
            </a:bodyPr>
            <a:lstStyle/>
            <a:p>
              <a:r>
                <a:rPr lang="en-US" sz="1100" b="1" dirty="0"/>
                <a:t>Detectives</a:t>
              </a:r>
            </a:p>
          </p:txBody>
        </p:sp>
      </p:grpSp>
      <p:grpSp>
        <p:nvGrpSpPr>
          <p:cNvPr id="75" name="Group 74">
            <a:extLst>
              <a:ext uri="{FF2B5EF4-FFF2-40B4-BE49-F238E27FC236}">
                <a16:creationId xmlns:a16="http://schemas.microsoft.com/office/drawing/2014/main" id="{F35373C0-1BCA-7A49-AB3F-A1BE1597B3DD}"/>
              </a:ext>
            </a:extLst>
          </p:cNvPr>
          <p:cNvGrpSpPr/>
          <p:nvPr/>
        </p:nvGrpSpPr>
        <p:grpSpPr>
          <a:xfrm>
            <a:off x="690640" y="4285574"/>
            <a:ext cx="1341435" cy="1150209"/>
            <a:chOff x="690640" y="4285574"/>
            <a:chExt cx="1341435" cy="1150209"/>
          </a:xfrm>
        </p:grpSpPr>
        <p:pic>
          <p:nvPicPr>
            <p:cNvPr id="38" name="Picture 37">
              <a:extLst>
                <a:ext uri="{FF2B5EF4-FFF2-40B4-BE49-F238E27FC236}">
                  <a16:creationId xmlns:a16="http://schemas.microsoft.com/office/drawing/2014/main" id="{CED44112-628A-7F47-A889-189A68C6F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622" y="4285574"/>
              <a:ext cx="1289453" cy="920750"/>
            </a:xfrm>
            <a:prstGeom prst="rect">
              <a:avLst/>
            </a:prstGeom>
          </p:spPr>
        </p:pic>
        <p:sp>
          <p:nvSpPr>
            <p:cNvPr id="48" name="TextBox 47">
              <a:extLst>
                <a:ext uri="{FF2B5EF4-FFF2-40B4-BE49-F238E27FC236}">
                  <a16:creationId xmlns:a16="http://schemas.microsoft.com/office/drawing/2014/main" id="{6644E712-F988-6140-8A2E-D1FAC947F9DE}"/>
                </a:ext>
              </a:extLst>
            </p:cNvPr>
            <p:cNvSpPr txBox="1"/>
            <p:nvPr/>
          </p:nvSpPr>
          <p:spPr>
            <a:xfrm>
              <a:off x="690640" y="5174173"/>
              <a:ext cx="1289453" cy="261610"/>
            </a:xfrm>
            <a:prstGeom prst="rect">
              <a:avLst/>
            </a:prstGeom>
            <a:noFill/>
          </p:spPr>
          <p:txBody>
            <a:bodyPr wrap="square" rtlCol="0">
              <a:spAutoFit/>
            </a:bodyPr>
            <a:lstStyle/>
            <a:p>
              <a:pPr algn="ctr"/>
              <a:r>
                <a:rPr lang="en-US" sz="1100" b="1" dirty="0"/>
                <a:t>Evidence Techs</a:t>
              </a:r>
            </a:p>
          </p:txBody>
        </p:sp>
      </p:grpSp>
      <p:grpSp>
        <p:nvGrpSpPr>
          <p:cNvPr id="31" name="Group 30">
            <a:extLst>
              <a:ext uri="{FF2B5EF4-FFF2-40B4-BE49-F238E27FC236}">
                <a16:creationId xmlns:a16="http://schemas.microsoft.com/office/drawing/2014/main" id="{F347E31E-60F2-E44A-A078-B9B178601C03}"/>
              </a:ext>
            </a:extLst>
          </p:cNvPr>
          <p:cNvGrpSpPr/>
          <p:nvPr/>
        </p:nvGrpSpPr>
        <p:grpSpPr>
          <a:xfrm>
            <a:off x="2815419" y="5243906"/>
            <a:ext cx="1289453" cy="1155320"/>
            <a:chOff x="2578025" y="5194575"/>
            <a:chExt cx="1289453" cy="1155320"/>
          </a:xfrm>
        </p:grpSpPr>
        <p:pic>
          <p:nvPicPr>
            <p:cNvPr id="40" name="Picture 39">
              <a:extLst>
                <a:ext uri="{FF2B5EF4-FFF2-40B4-BE49-F238E27FC236}">
                  <a16:creationId xmlns:a16="http://schemas.microsoft.com/office/drawing/2014/main" id="{10BB73BF-AE3D-054A-BC36-C9587C18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025" y="5194575"/>
              <a:ext cx="1289453" cy="920750"/>
            </a:xfrm>
            <a:prstGeom prst="rect">
              <a:avLst/>
            </a:prstGeom>
          </p:spPr>
        </p:pic>
        <p:sp>
          <p:nvSpPr>
            <p:cNvPr id="49" name="TextBox 48">
              <a:extLst>
                <a:ext uri="{FF2B5EF4-FFF2-40B4-BE49-F238E27FC236}">
                  <a16:creationId xmlns:a16="http://schemas.microsoft.com/office/drawing/2014/main" id="{10E3A098-A6B4-8645-92B7-121CAE8BE495}"/>
                </a:ext>
              </a:extLst>
            </p:cNvPr>
            <p:cNvSpPr txBox="1"/>
            <p:nvPr/>
          </p:nvSpPr>
          <p:spPr>
            <a:xfrm>
              <a:off x="2700526" y="6088285"/>
              <a:ext cx="1044449" cy="261610"/>
            </a:xfrm>
            <a:prstGeom prst="rect">
              <a:avLst/>
            </a:prstGeom>
            <a:noFill/>
          </p:spPr>
          <p:txBody>
            <a:bodyPr wrap="square" rtlCol="0">
              <a:spAutoFit/>
            </a:bodyPr>
            <a:lstStyle/>
            <a:p>
              <a:pPr algn="ctr"/>
              <a:r>
                <a:rPr lang="en-US" sz="1100" b="1" dirty="0"/>
                <a:t>Prosecutors</a:t>
              </a:r>
            </a:p>
          </p:txBody>
        </p:sp>
      </p:grpSp>
      <p:grpSp>
        <p:nvGrpSpPr>
          <p:cNvPr id="29" name="Group 28">
            <a:extLst>
              <a:ext uri="{FF2B5EF4-FFF2-40B4-BE49-F238E27FC236}">
                <a16:creationId xmlns:a16="http://schemas.microsoft.com/office/drawing/2014/main" id="{E2C4F4DF-6DFE-2D45-B866-C21C7297FEFC}"/>
              </a:ext>
            </a:extLst>
          </p:cNvPr>
          <p:cNvGrpSpPr/>
          <p:nvPr/>
        </p:nvGrpSpPr>
        <p:grpSpPr>
          <a:xfrm>
            <a:off x="4953000" y="5243906"/>
            <a:ext cx="1353418" cy="1164123"/>
            <a:chOff x="4647379" y="5337129"/>
            <a:chExt cx="1353418" cy="1164123"/>
          </a:xfrm>
        </p:grpSpPr>
        <p:pic>
          <p:nvPicPr>
            <p:cNvPr id="45" name="Picture 44">
              <a:extLst>
                <a:ext uri="{FF2B5EF4-FFF2-40B4-BE49-F238E27FC236}">
                  <a16:creationId xmlns:a16="http://schemas.microsoft.com/office/drawing/2014/main" id="{8C9BBDE4-543E-1C43-9464-6900E6A79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362" y="5337129"/>
              <a:ext cx="1289453" cy="920750"/>
            </a:xfrm>
            <a:prstGeom prst="rect">
              <a:avLst/>
            </a:prstGeom>
          </p:spPr>
        </p:pic>
        <p:sp>
          <p:nvSpPr>
            <p:cNvPr id="50" name="TextBox 49">
              <a:extLst>
                <a:ext uri="{FF2B5EF4-FFF2-40B4-BE49-F238E27FC236}">
                  <a16:creationId xmlns:a16="http://schemas.microsoft.com/office/drawing/2014/main" id="{7A2B9D62-90B6-1243-8F89-1FC87E73D147}"/>
                </a:ext>
              </a:extLst>
            </p:cNvPr>
            <p:cNvSpPr txBox="1"/>
            <p:nvPr/>
          </p:nvSpPr>
          <p:spPr>
            <a:xfrm>
              <a:off x="4647379" y="6239642"/>
              <a:ext cx="1353418" cy="261610"/>
            </a:xfrm>
            <a:prstGeom prst="rect">
              <a:avLst/>
            </a:prstGeom>
            <a:noFill/>
          </p:spPr>
          <p:txBody>
            <a:bodyPr wrap="square" rtlCol="0">
              <a:spAutoFit/>
            </a:bodyPr>
            <a:lstStyle/>
            <a:p>
              <a:pPr algn="ctr"/>
              <a:r>
                <a:rPr lang="en-US" sz="1100" b="1" dirty="0"/>
                <a:t>Administrators</a:t>
              </a:r>
            </a:p>
          </p:txBody>
        </p:sp>
      </p:grpSp>
      <p:grpSp>
        <p:nvGrpSpPr>
          <p:cNvPr id="27" name="Group 26">
            <a:extLst>
              <a:ext uri="{FF2B5EF4-FFF2-40B4-BE49-F238E27FC236}">
                <a16:creationId xmlns:a16="http://schemas.microsoft.com/office/drawing/2014/main" id="{8EB83E97-C427-4E48-BE29-8D552457632B}"/>
              </a:ext>
            </a:extLst>
          </p:cNvPr>
          <p:cNvGrpSpPr/>
          <p:nvPr/>
        </p:nvGrpSpPr>
        <p:grpSpPr>
          <a:xfrm>
            <a:off x="7058631" y="4285574"/>
            <a:ext cx="1550602" cy="1182360"/>
            <a:chOff x="6519182" y="4734200"/>
            <a:chExt cx="1550602" cy="1182360"/>
          </a:xfrm>
        </p:grpSpPr>
        <p:pic>
          <p:nvPicPr>
            <p:cNvPr id="46" name="Picture 45">
              <a:extLst>
                <a:ext uri="{FF2B5EF4-FFF2-40B4-BE49-F238E27FC236}">
                  <a16:creationId xmlns:a16="http://schemas.microsoft.com/office/drawing/2014/main" id="{93CDE29C-1359-BB4C-BB30-DC7A3E3C1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672" y="4734200"/>
              <a:ext cx="1289453" cy="920750"/>
            </a:xfrm>
            <a:prstGeom prst="rect">
              <a:avLst/>
            </a:prstGeom>
          </p:spPr>
        </p:pic>
        <p:sp>
          <p:nvSpPr>
            <p:cNvPr id="51" name="TextBox 50">
              <a:extLst>
                <a:ext uri="{FF2B5EF4-FFF2-40B4-BE49-F238E27FC236}">
                  <a16:creationId xmlns:a16="http://schemas.microsoft.com/office/drawing/2014/main" id="{B5DDF843-9B0B-EF4B-9B43-DB42233E725B}"/>
                </a:ext>
              </a:extLst>
            </p:cNvPr>
            <p:cNvSpPr txBox="1"/>
            <p:nvPr/>
          </p:nvSpPr>
          <p:spPr>
            <a:xfrm>
              <a:off x="6519182" y="5654950"/>
              <a:ext cx="1550602" cy="261610"/>
            </a:xfrm>
            <a:prstGeom prst="rect">
              <a:avLst/>
            </a:prstGeom>
            <a:noFill/>
          </p:spPr>
          <p:txBody>
            <a:bodyPr wrap="square" rtlCol="0">
              <a:spAutoFit/>
            </a:bodyPr>
            <a:lstStyle/>
            <a:p>
              <a:pPr algn="ctr"/>
              <a:r>
                <a:rPr lang="en-US" sz="1100" b="1" dirty="0"/>
                <a:t>Digital Forensics</a:t>
              </a:r>
            </a:p>
          </p:txBody>
        </p:sp>
      </p:grpSp>
      <p:grpSp>
        <p:nvGrpSpPr>
          <p:cNvPr id="57" name="Group 56">
            <a:extLst>
              <a:ext uri="{FF2B5EF4-FFF2-40B4-BE49-F238E27FC236}">
                <a16:creationId xmlns:a16="http://schemas.microsoft.com/office/drawing/2014/main" id="{AC7A623A-ADAD-9746-88E5-F990EABD4670}"/>
              </a:ext>
            </a:extLst>
          </p:cNvPr>
          <p:cNvGrpSpPr/>
          <p:nvPr/>
        </p:nvGrpSpPr>
        <p:grpSpPr>
          <a:xfrm>
            <a:off x="7307847" y="2862160"/>
            <a:ext cx="1550602" cy="1133679"/>
            <a:chOff x="6745205" y="3009341"/>
            <a:chExt cx="1550602" cy="1133679"/>
          </a:xfrm>
        </p:grpSpPr>
        <p:pic>
          <p:nvPicPr>
            <p:cNvPr id="52" name="Picture 51">
              <a:extLst>
                <a:ext uri="{FF2B5EF4-FFF2-40B4-BE49-F238E27FC236}">
                  <a16:creationId xmlns:a16="http://schemas.microsoft.com/office/drawing/2014/main" id="{244F5EF3-F9B2-364C-B943-83E3E9D6F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840" y="3009341"/>
              <a:ext cx="1289453" cy="920750"/>
            </a:xfrm>
            <a:prstGeom prst="rect">
              <a:avLst/>
            </a:prstGeom>
          </p:spPr>
        </p:pic>
        <p:sp>
          <p:nvSpPr>
            <p:cNvPr id="53" name="TextBox 52">
              <a:extLst>
                <a:ext uri="{FF2B5EF4-FFF2-40B4-BE49-F238E27FC236}">
                  <a16:creationId xmlns:a16="http://schemas.microsoft.com/office/drawing/2014/main" id="{F99EBB70-BCAE-694F-9888-55334BF3B7B5}"/>
                </a:ext>
              </a:extLst>
            </p:cNvPr>
            <p:cNvSpPr txBox="1"/>
            <p:nvPr/>
          </p:nvSpPr>
          <p:spPr>
            <a:xfrm>
              <a:off x="6745205" y="3881410"/>
              <a:ext cx="1550602" cy="261610"/>
            </a:xfrm>
            <a:prstGeom prst="rect">
              <a:avLst/>
            </a:prstGeom>
            <a:noFill/>
          </p:spPr>
          <p:txBody>
            <a:bodyPr wrap="square" rtlCol="0">
              <a:spAutoFit/>
            </a:bodyPr>
            <a:lstStyle/>
            <a:p>
              <a:r>
                <a:rPr lang="en-US" sz="1100" b="1" dirty="0"/>
                <a:t>  DA Investigators</a:t>
              </a:r>
            </a:p>
          </p:txBody>
        </p:sp>
      </p:grpSp>
      <p:cxnSp>
        <p:nvCxnSpPr>
          <p:cNvPr id="54" name="Straight Arrow Connector 53">
            <a:extLst>
              <a:ext uri="{FF2B5EF4-FFF2-40B4-BE49-F238E27FC236}">
                <a16:creationId xmlns:a16="http://schemas.microsoft.com/office/drawing/2014/main" id="{6601F75E-485A-9446-9308-501F3FDE650F}"/>
              </a:ext>
            </a:extLst>
          </p:cNvPr>
          <p:cNvCxnSpPr>
            <a:cxnSpLocks/>
          </p:cNvCxnSpPr>
          <p:nvPr/>
        </p:nvCxnSpPr>
        <p:spPr>
          <a:xfrm>
            <a:off x="1813802" y="3469716"/>
            <a:ext cx="134392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1B2AA311-BA12-6D4C-8084-855CF0BFFA4A}"/>
              </a:ext>
            </a:extLst>
          </p:cNvPr>
          <p:cNvCxnSpPr>
            <a:cxnSpLocks/>
          </p:cNvCxnSpPr>
          <p:nvPr/>
        </p:nvCxnSpPr>
        <p:spPr>
          <a:xfrm>
            <a:off x="5963921" y="3469716"/>
            <a:ext cx="134392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B818FCC2-8131-374D-93E4-B3C4C7A879C2}"/>
              </a:ext>
            </a:extLst>
          </p:cNvPr>
          <p:cNvCxnSpPr>
            <a:cxnSpLocks/>
          </p:cNvCxnSpPr>
          <p:nvPr/>
        </p:nvCxnSpPr>
        <p:spPr>
          <a:xfrm flipV="1">
            <a:off x="2080565" y="4219497"/>
            <a:ext cx="1089152" cy="52645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D217D33D-CBCB-8F4C-ADA9-C3BD019EC069}"/>
              </a:ext>
            </a:extLst>
          </p:cNvPr>
          <p:cNvCxnSpPr>
            <a:cxnSpLocks/>
          </p:cNvCxnSpPr>
          <p:nvPr/>
        </p:nvCxnSpPr>
        <p:spPr>
          <a:xfrm>
            <a:off x="5963921" y="4219497"/>
            <a:ext cx="1094710" cy="65069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5" name="Straight Arrow Connector 64">
            <a:extLst>
              <a:ext uri="{FF2B5EF4-FFF2-40B4-BE49-F238E27FC236}">
                <a16:creationId xmlns:a16="http://schemas.microsoft.com/office/drawing/2014/main" id="{C52E793F-5275-CF4F-A8F6-A8E47B039684}"/>
              </a:ext>
            </a:extLst>
          </p:cNvPr>
          <p:cNvCxnSpPr>
            <a:cxnSpLocks/>
          </p:cNvCxnSpPr>
          <p:nvPr/>
        </p:nvCxnSpPr>
        <p:spPr>
          <a:xfrm>
            <a:off x="5629709" y="4379828"/>
            <a:ext cx="0" cy="82649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D5F47B03-BD6C-2A48-8988-DF457C797E42}"/>
              </a:ext>
            </a:extLst>
          </p:cNvPr>
          <p:cNvCxnSpPr>
            <a:cxnSpLocks/>
          </p:cNvCxnSpPr>
          <p:nvPr/>
        </p:nvCxnSpPr>
        <p:spPr>
          <a:xfrm>
            <a:off x="3581400" y="4379828"/>
            <a:ext cx="0" cy="82649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9696B968-D997-CB40-BDD2-40E851571239}"/>
              </a:ext>
            </a:extLst>
          </p:cNvPr>
          <p:cNvGrpSpPr/>
          <p:nvPr/>
        </p:nvGrpSpPr>
        <p:grpSpPr>
          <a:xfrm>
            <a:off x="3405491" y="2815000"/>
            <a:ext cx="2406956" cy="1958630"/>
            <a:chOff x="3222752" y="2637749"/>
            <a:chExt cx="2698496" cy="2108200"/>
          </a:xfrm>
        </p:grpSpPr>
        <p:pic>
          <p:nvPicPr>
            <p:cNvPr id="6" name="Picture 5">
              <a:extLst>
                <a:ext uri="{FF2B5EF4-FFF2-40B4-BE49-F238E27FC236}">
                  <a16:creationId xmlns:a16="http://schemas.microsoft.com/office/drawing/2014/main" id="{CD9460C5-0287-2649-9687-55B823118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752" y="2637749"/>
              <a:ext cx="2698496" cy="2108200"/>
            </a:xfrm>
            <a:prstGeom prst="rect">
              <a:avLst/>
            </a:prstGeom>
          </p:spPr>
        </p:pic>
        <p:sp>
          <p:nvSpPr>
            <p:cNvPr id="70" name="TextBox 69">
              <a:extLst>
                <a:ext uri="{FF2B5EF4-FFF2-40B4-BE49-F238E27FC236}">
                  <a16:creationId xmlns:a16="http://schemas.microsoft.com/office/drawing/2014/main" id="{FAA8C790-602D-D042-887D-B06848914C51}"/>
                </a:ext>
              </a:extLst>
            </p:cNvPr>
            <p:cNvSpPr txBox="1"/>
            <p:nvPr/>
          </p:nvSpPr>
          <p:spPr>
            <a:xfrm>
              <a:off x="3222752" y="3125464"/>
              <a:ext cx="2547118" cy="430887"/>
            </a:xfrm>
            <a:prstGeom prst="rect">
              <a:avLst/>
            </a:prstGeom>
            <a:noFill/>
          </p:spPr>
          <p:txBody>
            <a:bodyPr wrap="square" rtlCol="0">
              <a:spAutoFit/>
            </a:bodyPr>
            <a:lstStyle/>
            <a:p>
              <a:pPr algn="ctr"/>
              <a:r>
                <a:rPr lang="en-US" sz="1100" b="1" dirty="0"/>
                <a:t>CLOUD-BASED DEMS INTEGRATION</a:t>
              </a:r>
            </a:p>
          </p:txBody>
        </p:sp>
      </p:grpSp>
      <p:sp>
        <p:nvSpPr>
          <p:cNvPr id="73" name="Title 3">
            <a:extLst>
              <a:ext uri="{FF2B5EF4-FFF2-40B4-BE49-F238E27FC236}">
                <a16:creationId xmlns:a16="http://schemas.microsoft.com/office/drawing/2014/main" id="{261F7511-0D8F-7043-8B7E-633BA98BC1A8}"/>
              </a:ext>
            </a:extLst>
          </p:cNvPr>
          <p:cNvSpPr>
            <a:spLocks noGrp="1"/>
          </p:cNvSpPr>
          <p:nvPr>
            <p:ph type="title"/>
          </p:nvPr>
        </p:nvSpPr>
        <p:spPr>
          <a:xfrm>
            <a:off x="304800" y="163819"/>
            <a:ext cx="8534400" cy="715962"/>
          </a:xfrm>
        </p:spPr>
        <p:txBody>
          <a:bodyPr anchor="t">
            <a:normAutofit fontScale="90000"/>
          </a:bodyPr>
          <a:lstStyle/>
          <a:p>
            <a:pPr algn="ctr"/>
            <a:r>
              <a:rPr lang="en-US" dirty="0"/>
              <a:t>Single System Integration Model</a:t>
            </a:r>
          </a:p>
        </p:txBody>
      </p:sp>
    </p:spTree>
    <p:extLst>
      <p:ext uri="{BB962C8B-B14F-4D97-AF65-F5344CB8AC3E}">
        <p14:creationId xmlns:p14="http://schemas.microsoft.com/office/powerpoint/2010/main" val="2650160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Requires extensive collaborative operational and budgetary planning</a:t>
            </a:r>
          </a:p>
          <a:p>
            <a:pPr marL="109728" indent="0">
              <a:buNone/>
            </a:pPr>
            <a:endParaRPr lang="en-US" dirty="0"/>
          </a:p>
          <a:p>
            <a:r>
              <a:rPr lang="en-US" dirty="0"/>
              <a:t>Can be expensive</a:t>
            </a:r>
          </a:p>
          <a:p>
            <a:pPr marL="109728" indent="0">
              <a:buNone/>
            </a:pPr>
            <a:endParaRPr lang="en-US" dirty="0"/>
          </a:p>
          <a:p>
            <a:r>
              <a:rPr lang="en-US" dirty="0"/>
              <a:t>Takes time to become a reality </a:t>
            </a:r>
          </a:p>
          <a:p>
            <a:pPr marL="109728" indent="0">
              <a:buNone/>
            </a:pPr>
            <a:endParaRPr lang="en-US" dirty="0"/>
          </a:p>
          <a:p>
            <a:r>
              <a:rPr lang="en-US" dirty="0"/>
              <a:t>Commitment to a single system provider for all functions</a:t>
            </a:r>
          </a:p>
          <a:p>
            <a:pPr marL="109728" indent="0">
              <a:buNone/>
            </a:pPr>
            <a:endParaRPr lang="en-US" dirty="0"/>
          </a:p>
          <a:p>
            <a:r>
              <a:rPr lang="en-US" dirty="0"/>
              <a:t>May not provide the best individual solution for every function</a:t>
            </a:r>
          </a:p>
          <a:p>
            <a:pPr marL="109728" indent="0">
              <a:buNone/>
            </a:pPr>
            <a:endParaRPr lang="en-US" dirty="0"/>
          </a:p>
          <a:p>
            <a:r>
              <a:rPr lang="en-US" dirty="0"/>
              <a:t>Cloud </a:t>
            </a:r>
            <a:r>
              <a:rPr lang="en-US" dirty="0" smtClean="0"/>
              <a:t>based system provides certain major advantages</a:t>
            </a:r>
            <a:endParaRPr lang="en-US" dirty="0"/>
          </a:p>
          <a:p>
            <a:pPr marL="109728" indent="0">
              <a:buNone/>
            </a:pPr>
            <a:endParaRPr lang="en-US" dirty="0"/>
          </a:p>
          <a:p>
            <a:r>
              <a:rPr lang="en-US" dirty="0"/>
              <a:t>Ease of management and use </a:t>
            </a:r>
          </a:p>
        </p:txBody>
      </p:sp>
      <p:sp>
        <p:nvSpPr>
          <p:cNvPr id="3" name="Slide Number Placeholder 2"/>
          <p:cNvSpPr>
            <a:spLocks noGrp="1"/>
          </p:cNvSpPr>
          <p:nvPr>
            <p:ph type="sldNum" sz="quarter" idx="12"/>
          </p:nvPr>
        </p:nvSpPr>
        <p:spPr/>
        <p:txBody>
          <a:bodyPr/>
          <a:lstStyle/>
          <a:p>
            <a:fld id="{A81D8587-F0F0-4E71-AEC1-8DDE4B7CEF7F}" type="slidenum">
              <a:rPr lang="en-US" smtClean="0"/>
              <a:t>27</a:t>
            </a:fld>
            <a:endParaRPr lang="en-US"/>
          </a:p>
        </p:txBody>
      </p:sp>
      <p:sp>
        <p:nvSpPr>
          <p:cNvPr id="4" name="Title 3"/>
          <p:cNvSpPr>
            <a:spLocks noGrp="1"/>
          </p:cNvSpPr>
          <p:nvPr>
            <p:ph type="title"/>
          </p:nvPr>
        </p:nvSpPr>
        <p:spPr/>
        <p:txBody>
          <a:bodyPr/>
          <a:lstStyle/>
          <a:p>
            <a:r>
              <a:rPr lang="en-US" dirty="0"/>
              <a:t>Some SSI Factors For Consideration </a:t>
            </a:r>
          </a:p>
        </p:txBody>
      </p:sp>
    </p:spTree>
    <p:extLst>
      <p:ext uri="{BB962C8B-B14F-4D97-AF65-F5344CB8AC3E}">
        <p14:creationId xmlns:p14="http://schemas.microsoft.com/office/powerpoint/2010/main" val="2863198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EFA8F-0EB9-8A45-A9AE-5341A506934C}"/>
              </a:ext>
            </a:extLst>
          </p:cNvPr>
          <p:cNvSpPr>
            <a:spLocks noGrp="1"/>
          </p:cNvSpPr>
          <p:nvPr>
            <p:ph type="sldNum" sz="quarter" idx="12"/>
          </p:nvPr>
        </p:nvSpPr>
        <p:spPr/>
        <p:txBody>
          <a:bodyPr/>
          <a:lstStyle/>
          <a:p>
            <a:fld id="{A81D8587-F0F0-4E71-AEC1-8DDE4B7CEF7F}" type="slidenum">
              <a:rPr lang="en-US" smtClean="0"/>
              <a:t>28</a:t>
            </a:fld>
            <a:endParaRPr lang="en-US" dirty="0"/>
          </a:p>
        </p:txBody>
      </p:sp>
      <p:sp>
        <p:nvSpPr>
          <p:cNvPr id="4" name="Title 3">
            <a:extLst>
              <a:ext uri="{FF2B5EF4-FFF2-40B4-BE49-F238E27FC236}">
                <a16:creationId xmlns:a16="http://schemas.microsoft.com/office/drawing/2014/main" id="{6EE3D463-A6F3-3B47-8767-E7BA90891E1E}"/>
              </a:ext>
            </a:extLst>
          </p:cNvPr>
          <p:cNvSpPr>
            <a:spLocks noGrp="1"/>
          </p:cNvSpPr>
          <p:nvPr>
            <p:ph type="title"/>
          </p:nvPr>
        </p:nvSpPr>
        <p:spPr>
          <a:xfrm>
            <a:off x="304800" y="109429"/>
            <a:ext cx="8534400" cy="715962"/>
          </a:xfrm>
        </p:spPr>
        <p:txBody>
          <a:bodyPr anchor="t">
            <a:normAutofit fontScale="90000"/>
          </a:bodyPr>
          <a:lstStyle/>
          <a:p>
            <a:pPr algn="ctr"/>
            <a:r>
              <a:rPr lang="en-US" dirty="0"/>
              <a:t>Federated System </a:t>
            </a:r>
            <a:r>
              <a:rPr lang="en-US" dirty="0" smtClean="0"/>
              <a:t>Integration (FSI) </a:t>
            </a:r>
            <a:r>
              <a:rPr lang="en-US" dirty="0"/>
              <a:t>Model</a:t>
            </a:r>
          </a:p>
        </p:txBody>
      </p:sp>
      <p:grpSp>
        <p:nvGrpSpPr>
          <p:cNvPr id="44" name="Group 43">
            <a:extLst>
              <a:ext uri="{FF2B5EF4-FFF2-40B4-BE49-F238E27FC236}">
                <a16:creationId xmlns:a16="http://schemas.microsoft.com/office/drawing/2014/main" id="{10C3D0AF-D42C-4440-9ACE-1E7372F3C643}"/>
              </a:ext>
            </a:extLst>
          </p:cNvPr>
          <p:cNvGrpSpPr/>
          <p:nvPr/>
        </p:nvGrpSpPr>
        <p:grpSpPr>
          <a:xfrm>
            <a:off x="990600" y="825391"/>
            <a:ext cx="7456285" cy="5885954"/>
            <a:chOff x="1556747" y="819765"/>
            <a:chExt cx="7456285" cy="5885954"/>
          </a:xfrm>
        </p:grpSpPr>
        <p:grpSp>
          <p:nvGrpSpPr>
            <p:cNvPr id="42" name="Group 41">
              <a:extLst>
                <a:ext uri="{FF2B5EF4-FFF2-40B4-BE49-F238E27FC236}">
                  <a16:creationId xmlns:a16="http://schemas.microsoft.com/office/drawing/2014/main" id="{51A7D099-04BC-C341-A06D-21907931F9EB}"/>
                </a:ext>
              </a:extLst>
            </p:cNvPr>
            <p:cNvGrpSpPr/>
            <p:nvPr/>
          </p:nvGrpSpPr>
          <p:grpSpPr>
            <a:xfrm>
              <a:off x="1556747" y="1081255"/>
              <a:ext cx="1997652" cy="5159207"/>
              <a:chOff x="1556747" y="1081255"/>
              <a:chExt cx="1997652" cy="5159207"/>
            </a:xfrm>
          </p:grpSpPr>
          <p:pic>
            <p:nvPicPr>
              <p:cNvPr id="5" name="Picture 4">
                <a:extLst>
                  <a:ext uri="{FF2B5EF4-FFF2-40B4-BE49-F238E27FC236}">
                    <a16:creationId xmlns:a16="http://schemas.microsoft.com/office/drawing/2014/main" id="{F1075CF5-542B-ED4F-BB0D-2B65AF377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137" y="5097462"/>
                <a:ext cx="1143000" cy="1143000"/>
              </a:xfrm>
              <a:prstGeom prst="rect">
                <a:avLst/>
              </a:prstGeom>
            </p:spPr>
          </p:pic>
          <p:pic>
            <p:nvPicPr>
              <p:cNvPr id="7" name="Picture 6">
                <a:extLst>
                  <a:ext uri="{FF2B5EF4-FFF2-40B4-BE49-F238E27FC236}">
                    <a16:creationId xmlns:a16="http://schemas.microsoft.com/office/drawing/2014/main" id="{E7E95DBA-07DA-EC4B-8B8A-1F2413EA8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081255"/>
                <a:ext cx="764454" cy="1528907"/>
              </a:xfrm>
              <a:prstGeom prst="rect">
                <a:avLst/>
              </a:prstGeom>
            </p:spPr>
          </p:pic>
          <p:pic>
            <p:nvPicPr>
              <p:cNvPr id="10" name="Picture 9">
                <a:extLst>
                  <a:ext uri="{FF2B5EF4-FFF2-40B4-BE49-F238E27FC236}">
                    <a16:creationId xmlns:a16="http://schemas.microsoft.com/office/drawing/2014/main" id="{C400095A-A41F-274B-BCA2-13A9A05BC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747" y="2320112"/>
                <a:ext cx="1034053" cy="1464145"/>
              </a:xfrm>
              <a:prstGeom prst="rect">
                <a:avLst/>
              </a:prstGeom>
            </p:spPr>
          </p:pic>
          <p:pic>
            <p:nvPicPr>
              <p:cNvPr id="14" name="Picture 13">
                <a:extLst>
                  <a:ext uri="{FF2B5EF4-FFF2-40B4-BE49-F238E27FC236}">
                    <a16:creationId xmlns:a16="http://schemas.microsoft.com/office/drawing/2014/main" id="{E9995C2A-56DA-5C4D-80FB-6D7F23AB46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654" y="3756548"/>
                <a:ext cx="1162745" cy="1162745"/>
              </a:xfrm>
              <a:prstGeom prst="rect">
                <a:avLst/>
              </a:prstGeom>
            </p:spPr>
          </p:pic>
        </p:grpSp>
        <p:grpSp>
          <p:nvGrpSpPr>
            <p:cNvPr id="43" name="Group 42">
              <a:extLst>
                <a:ext uri="{FF2B5EF4-FFF2-40B4-BE49-F238E27FC236}">
                  <a16:creationId xmlns:a16="http://schemas.microsoft.com/office/drawing/2014/main" id="{05BB2669-A9BB-7A4C-A11C-B23F4B350812}"/>
                </a:ext>
              </a:extLst>
            </p:cNvPr>
            <p:cNvGrpSpPr/>
            <p:nvPr/>
          </p:nvGrpSpPr>
          <p:grpSpPr>
            <a:xfrm>
              <a:off x="4666034" y="819765"/>
              <a:ext cx="4346998" cy="5885954"/>
              <a:chOff x="4666034" y="819765"/>
              <a:chExt cx="4346998" cy="5885954"/>
            </a:xfrm>
          </p:grpSpPr>
          <p:pic>
            <p:nvPicPr>
              <p:cNvPr id="16" name="Picture 15">
                <a:extLst>
                  <a:ext uri="{FF2B5EF4-FFF2-40B4-BE49-F238E27FC236}">
                    <a16:creationId xmlns:a16="http://schemas.microsoft.com/office/drawing/2014/main" id="{42776935-7932-AE4D-909D-4654951D7E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98212" y="1756357"/>
                <a:ext cx="871723" cy="902755"/>
              </a:xfrm>
              <a:prstGeom prst="rect">
                <a:avLst/>
              </a:prstGeom>
            </p:spPr>
          </p:pic>
          <p:pic>
            <p:nvPicPr>
              <p:cNvPr id="18" name="Picture 17">
                <a:extLst>
                  <a:ext uri="{FF2B5EF4-FFF2-40B4-BE49-F238E27FC236}">
                    <a16:creationId xmlns:a16="http://schemas.microsoft.com/office/drawing/2014/main" id="{57B097F0-E822-824D-9D57-32B4AE9254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70520" y="1081255"/>
                <a:ext cx="803420" cy="778313"/>
              </a:xfrm>
              <a:prstGeom prst="rect">
                <a:avLst/>
              </a:prstGeom>
            </p:spPr>
          </p:pic>
          <p:pic>
            <p:nvPicPr>
              <p:cNvPr id="20" name="Picture 19">
                <a:extLst>
                  <a:ext uri="{FF2B5EF4-FFF2-40B4-BE49-F238E27FC236}">
                    <a16:creationId xmlns:a16="http://schemas.microsoft.com/office/drawing/2014/main" id="{02CB4980-E75E-7542-BA45-3B36884401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9332" y="2279983"/>
                <a:ext cx="601413" cy="1132072"/>
              </a:xfrm>
              <a:prstGeom prst="rect">
                <a:avLst/>
              </a:prstGeom>
            </p:spPr>
          </p:pic>
          <p:pic>
            <p:nvPicPr>
              <p:cNvPr id="22" name="Picture 21">
                <a:extLst>
                  <a:ext uri="{FF2B5EF4-FFF2-40B4-BE49-F238E27FC236}">
                    <a16:creationId xmlns:a16="http://schemas.microsoft.com/office/drawing/2014/main" id="{11107B94-FCB5-884D-8626-2467839131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7229" y="2740539"/>
                <a:ext cx="2286000" cy="1143000"/>
              </a:xfrm>
              <a:prstGeom prst="rect">
                <a:avLst/>
              </a:prstGeom>
            </p:spPr>
          </p:pic>
          <p:pic>
            <p:nvPicPr>
              <p:cNvPr id="24" name="Picture 23">
                <a:extLst>
                  <a:ext uri="{FF2B5EF4-FFF2-40B4-BE49-F238E27FC236}">
                    <a16:creationId xmlns:a16="http://schemas.microsoft.com/office/drawing/2014/main" id="{1399C98D-AE91-0742-9196-FC08743246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829436" y="3609026"/>
                <a:ext cx="1403955" cy="1055160"/>
              </a:xfrm>
              <a:prstGeom prst="rect">
                <a:avLst/>
              </a:prstGeom>
            </p:spPr>
          </p:pic>
          <p:pic>
            <p:nvPicPr>
              <p:cNvPr id="26" name="Picture 25">
                <a:extLst>
                  <a:ext uri="{FF2B5EF4-FFF2-40B4-BE49-F238E27FC236}">
                    <a16:creationId xmlns:a16="http://schemas.microsoft.com/office/drawing/2014/main" id="{9A85D12A-D2ED-D54C-AE90-116D5E2A69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5204" y="3673586"/>
                <a:ext cx="987504" cy="990600"/>
              </a:xfrm>
              <a:prstGeom prst="rect">
                <a:avLst/>
              </a:prstGeom>
            </p:spPr>
          </p:pic>
          <p:pic>
            <p:nvPicPr>
              <p:cNvPr id="28" name="Picture 27">
                <a:extLst>
                  <a:ext uri="{FF2B5EF4-FFF2-40B4-BE49-F238E27FC236}">
                    <a16:creationId xmlns:a16="http://schemas.microsoft.com/office/drawing/2014/main" id="{1FEF80D6-A332-1043-95F4-39E540ED39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889" y="819765"/>
                <a:ext cx="857250" cy="857250"/>
              </a:xfrm>
              <a:prstGeom prst="rect">
                <a:avLst/>
              </a:prstGeom>
            </p:spPr>
          </p:pic>
          <p:pic>
            <p:nvPicPr>
              <p:cNvPr id="30" name="Picture 29">
                <a:extLst>
                  <a:ext uri="{FF2B5EF4-FFF2-40B4-BE49-F238E27FC236}">
                    <a16:creationId xmlns:a16="http://schemas.microsoft.com/office/drawing/2014/main" id="{9BE96E5E-8199-8E4D-BE8D-9C9205D732D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4420" y="4604576"/>
                <a:ext cx="898612" cy="935140"/>
              </a:xfrm>
              <a:prstGeom prst="rect">
                <a:avLst/>
              </a:prstGeom>
            </p:spPr>
          </p:pic>
          <p:pic>
            <p:nvPicPr>
              <p:cNvPr id="32" name="Picture 31">
                <a:extLst>
                  <a:ext uri="{FF2B5EF4-FFF2-40B4-BE49-F238E27FC236}">
                    <a16:creationId xmlns:a16="http://schemas.microsoft.com/office/drawing/2014/main" id="{70B4864E-E69A-E344-A6FB-D64C244DFD9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66034" y="2008086"/>
                <a:ext cx="1892058" cy="1031763"/>
              </a:xfrm>
              <a:prstGeom prst="rect">
                <a:avLst/>
              </a:prstGeom>
            </p:spPr>
          </p:pic>
          <p:grpSp>
            <p:nvGrpSpPr>
              <p:cNvPr id="37" name="Group 36">
                <a:extLst>
                  <a:ext uri="{FF2B5EF4-FFF2-40B4-BE49-F238E27FC236}">
                    <a16:creationId xmlns:a16="http://schemas.microsoft.com/office/drawing/2014/main" id="{3ABD409B-6FA0-184F-9249-6F320EF850F3}"/>
                  </a:ext>
                </a:extLst>
              </p:cNvPr>
              <p:cNvGrpSpPr/>
              <p:nvPr/>
            </p:nvGrpSpPr>
            <p:grpSpPr>
              <a:xfrm>
                <a:off x="4696863" y="5254421"/>
                <a:ext cx="1550491" cy="1451298"/>
                <a:chOff x="4559958" y="5474964"/>
                <a:chExt cx="1550491" cy="1451298"/>
              </a:xfrm>
            </p:grpSpPr>
            <p:pic>
              <p:nvPicPr>
                <p:cNvPr id="34" name="Picture 33">
                  <a:extLst>
                    <a:ext uri="{FF2B5EF4-FFF2-40B4-BE49-F238E27FC236}">
                      <a16:creationId xmlns:a16="http://schemas.microsoft.com/office/drawing/2014/main" id="{846CB719-081E-464E-89F5-CC9DB2AD3F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2000" y="5554662"/>
                  <a:ext cx="1371600" cy="1371600"/>
                </a:xfrm>
                <a:prstGeom prst="rect">
                  <a:avLst/>
                </a:prstGeom>
                <a:ln>
                  <a:noFill/>
                </a:ln>
              </p:spPr>
            </p:pic>
            <p:pic>
              <p:nvPicPr>
                <p:cNvPr id="36" name="Picture 35">
                  <a:extLst>
                    <a:ext uri="{FF2B5EF4-FFF2-40B4-BE49-F238E27FC236}">
                      <a16:creationId xmlns:a16="http://schemas.microsoft.com/office/drawing/2014/main" id="{77BA712D-3AFE-5340-89A3-649FFBDD73E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59958" y="5474964"/>
                  <a:ext cx="1550491" cy="935140"/>
                </a:xfrm>
                <a:prstGeom prst="rect">
                  <a:avLst/>
                </a:prstGeom>
                <a:ln>
                  <a:noFill/>
                </a:ln>
              </p:spPr>
            </p:pic>
          </p:grpSp>
          <p:pic>
            <p:nvPicPr>
              <p:cNvPr id="39" name="Picture 38">
                <a:extLst>
                  <a:ext uri="{FF2B5EF4-FFF2-40B4-BE49-F238E27FC236}">
                    <a16:creationId xmlns:a16="http://schemas.microsoft.com/office/drawing/2014/main" id="{1DC72763-3584-9347-8666-F54436065CE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9949" y="4247203"/>
                <a:ext cx="1732867" cy="1732867"/>
              </a:xfrm>
              <a:prstGeom prst="rect">
                <a:avLst/>
              </a:prstGeom>
            </p:spPr>
          </p:pic>
        </p:grpSp>
        <p:sp>
          <p:nvSpPr>
            <p:cNvPr id="41" name="Right Brace 40">
              <a:extLst>
                <a:ext uri="{FF2B5EF4-FFF2-40B4-BE49-F238E27FC236}">
                  <a16:creationId xmlns:a16="http://schemas.microsoft.com/office/drawing/2014/main" id="{862A4901-01FC-524B-8741-0F921529F0CB}"/>
                </a:ext>
              </a:extLst>
            </p:cNvPr>
            <p:cNvSpPr/>
            <p:nvPr/>
          </p:nvSpPr>
          <p:spPr>
            <a:xfrm>
              <a:off x="3644883" y="1219200"/>
              <a:ext cx="1206086" cy="5021262"/>
            </a:xfrm>
            <a:prstGeom prst="rightBrace">
              <a:avLst/>
            </a:prstGeom>
          </p:spPr>
          <p:style>
            <a:lnRef idx="2">
              <a:schemeClr val="dk1"/>
            </a:lnRef>
            <a:fillRef idx="0">
              <a:schemeClr val="dk1"/>
            </a:fillRef>
            <a:effectRef idx="1">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77158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EFA8F-0EB9-8A45-A9AE-5341A506934C}"/>
              </a:ext>
            </a:extLst>
          </p:cNvPr>
          <p:cNvSpPr>
            <a:spLocks noGrp="1"/>
          </p:cNvSpPr>
          <p:nvPr>
            <p:ph type="sldNum" sz="quarter" idx="12"/>
          </p:nvPr>
        </p:nvSpPr>
        <p:spPr/>
        <p:txBody>
          <a:bodyPr/>
          <a:lstStyle/>
          <a:p>
            <a:fld id="{A81D8587-F0F0-4E71-AEC1-8DDE4B7CEF7F}" type="slidenum">
              <a:rPr lang="en-US" smtClean="0"/>
              <a:t>29</a:t>
            </a:fld>
            <a:endParaRPr lang="en-US" dirty="0"/>
          </a:p>
        </p:txBody>
      </p:sp>
      <p:grpSp>
        <p:nvGrpSpPr>
          <p:cNvPr id="44" name="Group 43">
            <a:extLst>
              <a:ext uri="{FF2B5EF4-FFF2-40B4-BE49-F238E27FC236}">
                <a16:creationId xmlns:a16="http://schemas.microsoft.com/office/drawing/2014/main" id="{10C3D0AF-D42C-4440-9ACE-1E7372F3C643}"/>
              </a:ext>
            </a:extLst>
          </p:cNvPr>
          <p:cNvGrpSpPr/>
          <p:nvPr/>
        </p:nvGrpSpPr>
        <p:grpSpPr>
          <a:xfrm>
            <a:off x="304800" y="2167248"/>
            <a:ext cx="2209800" cy="2255318"/>
            <a:chOff x="1556747" y="819765"/>
            <a:chExt cx="7456285" cy="5885954"/>
          </a:xfrm>
        </p:grpSpPr>
        <p:grpSp>
          <p:nvGrpSpPr>
            <p:cNvPr id="42" name="Group 41">
              <a:extLst>
                <a:ext uri="{FF2B5EF4-FFF2-40B4-BE49-F238E27FC236}">
                  <a16:creationId xmlns:a16="http://schemas.microsoft.com/office/drawing/2014/main" id="{51A7D099-04BC-C341-A06D-21907931F9EB}"/>
                </a:ext>
              </a:extLst>
            </p:cNvPr>
            <p:cNvGrpSpPr/>
            <p:nvPr/>
          </p:nvGrpSpPr>
          <p:grpSpPr>
            <a:xfrm>
              <a:off x="1556747" y="1081255"/>
              <a:ext cx="1997652" cy="5159207"/>
              <a:chOff x="1556747" y="1081255"/>
              <a:chExt cx="1997652" cy="5159207"/>
            </a:xfrm>
          </p:grpSpPr>
          <p:pic>
            <p:nvPicPr>
              <p:cNvPr id="5" name="Picture 4">
                <a:extLst>
                  <a:ext uri="{FF2B5EF4-FFF2-40B4-BE49-F238E27FC236}">
                    <a16:creationId xmlns:a16="http://schemas.microsoft.com/office/drawing/2014/main" id="{F1075CF5-542B-ED4F-BB0D-2B65AF377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137" y="5097462"/>
                <a:ext cx="1143000" cy="1143000"/>
              </a:xfrm>
              <a:prstGeom prst="rect">
                <a:avLst/>
              </a:prstGeom>
            </p:spPr>
          </p:pic>
          <p:pic>
            <p:nvPicPr>
              <p:cNvPr id="7" name="Picture 6">
                <a:extLst>
                  <a:ext uri="{FF2B5EF4-FFF2-40B4-BE49-F238E27FC236}">
                    <a16:creationId xmlns:a16="http://schemas.microsoft.com/office/drawing/2014/main" id="{E7E95DBA-07DA-EC4B-8B8A-1F2413EA8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081255"/>
                <a:ext cx="764454" cy="1528907"/>
              </a:xfrm>
              <a:prstGeom prst="rect">
                <a:avLst/>
              </a:prstGeom>
            </p:spPr>
          </p:pic>
          <p:pic>
            <p:nvPicPr>
              <p:cNvPr id="10" name="Picture 9">
                <a:extLst>
                  <a:ext uri="{FF2B5EF4-FFF2-40B4-BE49-F238E27FC236}">
                    <a16:creationId xmlns:a16="http://schemas.microsoft.com/office/drawing/2014/main" id="{C400095A-A41F-274B-BCA2-13A9A05BC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747" y="2320112"/>
                <a:ext cx="1034053" cy="1464145"/>
              </a:xfrm>
              <a:prstGeom prst="rect">
                <a:avLst/>
              </a:prstGeom>
            </p:spPr>
          </p:pic>
          <p:pic>
            <p:nvPicPr>
              <p:cNvPr id="14" name="Picture 13">
                <a:extLst>
                  <a:ext uri="{FF2B5EF4-FFF2-40B4-BE49-F238E27FC236}">
                    <a16:creationId xmlns:a16="http://schemas.microsoft.com/office/drawing/2014/main" id="{E9995C2A-56DA-5C4D-80FB-6D7F23AB46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654" y="3756548"/>
                <a:ext cx="1162745" cy="1162745"/>
              </a:xfrm>
              <a:prstGeom prst="rect">
                <a:avLst/>
              </a:prstGeom>
            </p:spPr>
          </p:pic>
        </p:grpSp>
        <p:grpSp>
          <p:nvGrpSpPr>
            <p:cNvPr id="43" name="Group 42">
              <a:extLst>
                <a:ext uri="{FF2B5EF4-FFF2-40B4-BE49-F238E27FC236}">
                  <a16:creationId xmlns:a16="http://schemas.microsoft.com/office/drawing/2014/main" id="{05BB2669-A9BB-7A4C-A11C-B23F4B350812}"/>
                </a:ext>
              </a:extLst>
            </p:cNvPr>
            <p:cNvGrpSpPr/>
            <p:nvPr/>
          </p:nvGrpSpPr>
          <p:grpSpPr>
            <a:xfrm>
              <a:off x="4666034" y="819765"/>
              <a:ext cx="4346998" cy="5885954"/>
              <a:chOff x="4666034" y="819765"/>
              <a:chExt cx="4346998" cy="5885954"/>
            </a:xfrm>
          </p:grpSpPr>
          <p:pic>
            <p:nvPicPr>
              <p:cNvPr id="16" name="Picture 15">
                <a:extLst>
                  <a:ext uri="{FF2B5EF4-FFF2-40B4-BE49-F238E27FC236}">
                    <a16:creationId xmlns:a16="http://schemas.microsoft.com/office/drawing/2014/main" id="{42776935-7932-AE4D-909D-4654951D7E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98212" y="1756357"/>
                <a:ext cx="871723" cy="902755"/>
              </a:xfrm>
              <a:prstGeom prst="rect">
                <a:avLst/>
              </a:prstGeom>
            </p:spPr>
          </p:pic>
          <p:pic>
            <p:nvPicPr>
              <p:cNvPr id="18" name="Picture 17">
                <a:extLst>
                  <a:ext uri="{FF2B5EF4-FFF2-40B4-BE49-F238E27FC236}">
                    <a16:creationId xmlns:a16="http://schemas.microsoft.com/office/drawing/2014/main" id="{57B097F0-E822-824D-9D57-32B4AE9254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70520" y="1081255"/>
                <a:ext cx="803420" cy="778313"/>
              </a:xfrm>
              <a:prstGeom prst="rect">
                <a:avLst/>
              </a:prstGeom>
            </p:spPr>
          </p:pic>
          <p:pic>
            <p:nvPicPr>
              <p:cNvPr id="20" name="Picture 19">
                <a:extLst>
                  <a:ext uri="{FF2B5EF4-FFF2-40B4-BE49-F238E27FC236}">
                    <a16:creationId xmlns:a16="http://schemas.microsoft.com/office/drawing/2014/main" id="{02CB4980-E75E-7542-BA45-3B36884401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9332" y="2279983"/>
                <a:ext cx="601413" cy="1132072"/>
              </a:xfrm>
              <a:prstGeom prst="rect">
                <a:avLst/>
              </a:prstGeom>
            </p:spPr>
          </p:pic>
          <p:pic>
            <p:nvPicPr>
              <p:cNvPr id="22" name="Picture 21">
                <a:extLst>
                  <a:ext uri="{FF2B5EF4-FFF2-40B4-BE49-F238E27FC236}">
                    <a16:creationId xmlns:a16="http://schemas.microsoft.com/office/drawing/2014/main" id="{11107B94-FCB5-884D-8626-2467839131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7229" y="2740539"/>
                <a:ext cx="2286000" cy="1143000"/>
              </a:xfrm>
              <a:prstGeom prst="rect">
                <a:avLst/>
              </a:prstGeom>
            </p:spPr>
          </p:pic>
          <p:pic>
            <p:nvPicPr>
              <p:cNvPr id="24" name="Picture 23">
                <a:extLst>
                  <a:ext uri="{FF2B5EF4-FFF2-40B4-BE49-F238E27FC236}">
                    <a16:creationId xmlns:a16="http://schemas.microsoft.com/office/drawing/2014/main" id="{1399C98D-AE91-0742-9196-FC08743246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829436" y="3609026"/>
                <a:ext cx="1403955" cy="1055160"/>
              </a:xfrm>
              <a:prstGeom prst="rect">
                <a:avLst/>
              </a:prstGeom>
            </p:spPr>
          </p:pic>
          <p:pic>
            <p:nvPicPr>
              <p:cNvPr id="26" name="Picture 25">
                <a:extLst>
                  <a:ext uri="{FF2B5EF4-FFF2-40B4-BE49-F238E27FC236}">
                    <a16:creationId xmlns:a16="http://schemas.microsoft.com/office/drawing/2014/main" id="{9A85D12A-D2ED-D54C-AE90-116D5E2A69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5204" y="3673586"/>
                <a:ext cx="987504" cy="990600"/>
              </a:xfrm>
              <a:prstGeom prst="rect">
                <a:avLst/>
              </a:prstGeom>
            </p:spPr>
          </p:pic>
          <p:pic>
            <p:nvPicPr>
              <p:cNvPr id="28" name="Picture 27">
                <a:extLst>
                  <a:ext uri="{FF2B5EF4-FFF2-40B4-BE49-F238E27FC236}">
                    <a16:creationId xmlns:a16="http://schemas.microsoft.com/office/drawing/2014/main" id="{1FEF80D6-A332-1043-95F4-39E540ED39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66889" y="819765"/>
                <a:ext cx="857250" cy="857250"/>
              </a:xfrm>
              <a:prstGeom prst="rect">
                <a:avLst/>
              </a:prstGeom>
            </p:spPr>
          </p:pic>
          <p:pic>
            <p:nvPicPr>
              <p:cNvPr id="30" name="Picture 29">
                <a:extLst>
                  <a:ext uri="{FF2B5EF4-FFF2-40B4-BE49-F238E27FC236}">
                    <a16:creationId xmlns:a16="http://schemas.microsoft.com/office/drawing/2014/main" id="{9BE96E5E-8199-8E4D-BE8D-9C9205D732D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4420" y="4604576"/>
                <a:ext cx="898612" cy="935140"/>
              </a:xfrm>
              <a:prstGeom prst="rect">
                <a:avLst/>
              </a:prstGeom>
            </p:spPr>
          </p:pic>
          <p:pic>
            <p:nvPicPr>
              <p:cNvPr id="32" name="Picture 31">
                <a:extLst>
                  <a:ext uri="{FF2B5EF4-FFF2-40B4-BE49-F238E27FC236}">
                    <a16:creationId xmlns:a16="http://schemas.microsoft.com/office/drawing/2014/main" id="{70B4864E-E69A-E344-A6FB-D64C244DFD9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66034" y="2008086"/>
                <a:ext cx="1892058" cy="1031763"/>
              </a:xfrm>
              <a:prstGeom prst="rect">
                <a:avLst/>
              </a:prstGeom>
            </p:spPr>
          </p:pic>
          <p:grpSp>
            <p:nvGrpSpPr>
              <p:cNvPr id="37" name="Group 36">
                <a:extLst>
                  <a:ext uri="{FF2B5EF4-FFF2-40B4-BE49-F238E27FC236}">
                    <a16:creationId xmlns:a16="http://schemas.microsoft.com/office/drawing/2014/main" id="{3ABD409B-6FA0-184F-9249-6F320EF850F3}"/>
                  </a:ext>
                </a:extLst>
              </p:cNvPr>
              <p:cNvGrpSpPr/>
              <p:nvPr/>
            </p:nvGrpSpPr>
            <p:grpSpPr>
              <a:xfrm>
                <a:off x="4696863" y="5254421"/>
                <a:ext cx="1550491" cy="1451298"/>
                <a:chOff x="4559958" y="5474964"/>
                <a:chExt cx="1550491" cy="1451298"/>
              </a:xfrm>
            </p:grpSpPr>
            <p:pic>
              <p:nvPicPr>
                <p:cNvPr id="34" name="Picture 33">
                  <a:extLst>
                    <a:ext uri="{FF2B5EF4-FFF2-40B4-BE49-F238E27FC236}">
                      <a16:creationId xmlns:a16="http://schemas.microsoft.com/office/drawing/2014/main" id="{846CB719-081E-464E-89F5-CC9DB2AD3F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2000" y="5554662"/>
                  <a:ext cx="1371600" cy="1371600"/>
                </a:xfrm>
                <a:prstGeom prst="rect">
                  <a:avLst/>
                </a:prstGeom>
                <a:ln>
                  <a:noFill/>
                </a:ln>
              </p:spPr>
            </p:pic>
            <p:pic>
              <p:nvPicPr>
                <p:cNvPr id="36" name="Picture 35">
                  <a:extLst>
                    <a:ext uri="{FF2B5EF4-FFF2-40B4-BE49-F238E27FC236}">
                      <a16:creationId xmlns:a16="http://schemas.microsoft.com/office/drawing/2014/main" id="{77BA712D-3AFE-5340-89A3-649FFBDD73E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59958" y="5474964"/>
                  <a:ext cx="1550491" cy="935140"/>
                </a:xfrm>
                <a:prstGeom prst="rect">
                  <a:avLst/>
                </a:prstGeom>
                <a:ln>
                  <a:noFill/>
                </a:ln>
              </p:spPr>
            </p:pic>
          </p:grpSp>
          <p:pic>
            <p:nvPicPr>
              <p:cNvPr id="39" name="Picture 38">
                <a:extLst>
                  <a:ext uri="{FF2B5EF4-FFF2-40B4-BE49-F238E27FC236}">
                    <a16:creationId xmlns:a16="http://schemas.microsoft.com/office/drawing/2014/main" id="{1DC72763-3584-9347-8666-F54436065CE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9949" y="4247203"/>
                <a:ext cx="1732867" cy="1732867"/>
              </a:xfrm>
              <a:prstGeom prst="rect">
                <a:avLst/>
              </a:prstGeom>
            </p:spPr>
          </p:pic>
        </p:grpSp>
        <p:sp>
          <p:nvSpPr>
            <p:cNvPr id="41" name="Right Brace 40">
              <a:extLst>
                <a:ext uri="{FF2B5EF4-FFF2-40B4-BE49-F238E27FC236}">
                  <a16:creationId xmlns:a16="http://schemas.microsoft.com/office/drawing/2014/main" id="{862A4901-01FC-524B-8741-0F921529F0CB}"/>
                </a:ext>
              </a:extLst>
            </p:cNvPr>
            <p:cNvSpPr/>
            <p:nvPr/>
          </p:nvSpPr>
          <p:spPr>
            <a:xfrm>
              <a:off x="3644883" y="1219200"/>
              <a:ext cx="1206086" cy="5021262"/>
            </a:xfrm>
            <a:prstGeom prst="rightBrace">
              <a:avLst/>
            </a:prstGeom>
          </p:spPr>
          <p:style>
            <a:lnRef idx="2">
              <a:schemeClr val="dk1"/>
            </a:lnRef>
            <a:fillRef idx="0">
              <a:schemeClr val="dk1"/>
            </a:fillRef>
            <a:effectRef idx="1">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effectLst>
                  <a:outerShdw blurRad="38100" dist="19050" dir="2700000" algn="tl" rotWithShape="0">
                    <a:schemeClr val="dk1">
                      <a:alpha val="40000"/>
                    </a:schemeClr>
                  </a:outerShdw>
                </a:effectLst>
              </a:endParaRPr>
            </a:p>
          </p:txBody>
        </p:sp>
      </p:grpSp>
      <p:cxnSp>
        <p:nvCxnSpPr>
          <p:cNvPr id="8" name="Straight Arrow Connector 7">
            <a:extLst>
              <a:ext uri="{FF2B5EF4-FFF2-40B4-BE49-F238E27FC236}">
                <a16:creationId xmlns:a16="http://schemas.microsoft.com/office/drawing/2014/main" id="{9BBB5E46-8896-E248-9A26-6F925C0B64F8}"/>
              </a:ext>
            </a:extLst>
          </p:cNvPr>
          <p:cNvCxnSpPr>
            <a:cxnSpLocks/>
          </p:cNvCxnSpPr>
          <p:nvPr/>
        </p:nvCxnSpPr>
        <p:spPr>
          <a:xfrm flipV="1">
            <a:off x="2631021" y="3385437"/>
            <a:ext cx="1182417" cy="124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Title 3">
            <a:extLst>
              <a:ext uri="{FF2B5EF4-FFF2-40B4-BE49-F238E27FC236}">
                <a16:creationId xmlns:a16="http://schemas.microsoft.com/office/drawing/2014/main" id="{50F5EE0A-2383-654E-9068-417DB52E1C30}"/>
              </a:ext>
            </a:extLst>
          </p:cNvPr>
          <p:cNvSpPr>
            <a:spLocks noGrp="1"/>
          </p:cNvSpPr>
          <p:nvPr>
            <p:ph type="title"/>
          </p:nvPr>
        </p:nvSpPr>
        <p:spPr>
          <a:xfrm>
            <a:off x="313807" y="148558"/>
            <a:ext cx="8534400" cy="715962"/>
          </a:xfrm>
        </p:spPr>
        <p:txBody>
          <a:bodyPr anchor="t">
            <a:normAutofit fontScale="90000"/>
          </a:bodyPr>
          <a:lstStyle/>
          <a:p>
            <a:pPr algn="ctr"/>
            <a:r>
              <a:rPr lang="en-US" dirty="0"/>
              <a:t>Federated System Integration Model</a:t>
            </a:r>
          </a:p>
        </p:txBody>
      </p:sp>
      <p:grpSp>
        <p:nvGrpSpPr>
          <p:cNvPr id="27" name="Group 26">
            <a:extLst>
              <a:ext uri="{FF2B5EF4-FFF2-40B4-BE49-F238E27FC236}">
                <a16:creationId xmlns:a16="http://schemas.microsoft.com/office/drawing/2014/main" id="{2F0A13E4-4E31-5B4D-8144-33C757AB8056}"/>
              </a:ext>
            </a:extLst>
          </p:cNvPr>
          <p:cNvGrpSpPr/>
          <p:nvPr/>
        </p:nvGrpSpPr>
        <p:grpSpPr>
          <a:xfrm>
            <a:off x="3889330" y="2005020"/>
            <a:ext cx="1569247" cy="1445509"/>
            <a:chOff x="1651056" y="1199519"/>
            <a:chExt cx="1569247" cy="1445509"/>
          </a:xfrm>
        </p:grpSpPr>
        <p:sp>
          <p:nvSpPr>
            <p:cNvPr id="29" name="TextBox 28">
              <a:extLst>
                <a:ext uri="{FF2B5EF4-FFF2-40B4-BE49-F238E27FC236}">
                  <a16:creationId xmlns:a16="http://schemas.microsoft.com/office/drawing/2014/main" id="{4AE8CBD9-F232-9448-9B34-75CEFDFD903A}"/>
                </a:ext>
              </a:extLst>
            </p:cNvPr>
            <p:cNvSpPr txBox="1"/>
            <p:nvPr/>
          </p:nvSpPr>
          <p:spPr>
            <a:xfrm>
              <a:off x="1850142" y="2214142"/>
              <a:ext cx="1212541" cy="430886"/>
            </a:xfrm>
            <a:prstGeom prst="rect">
              <a:avLst/>
            </a:prstGeom>
            <a:noFill/>
          </p:spPr>
          <p:txBody>
            <a:bodyPr wrap="square" rtlCol="0">
              <a:spAutoFit/>
            </a:bodyPr>
            <a:lstStyle/>
            <a:p>
              <a:pPr algn="ctr"/>
              <a:r>
                <a:rPr lang="en-US" sz="1100" b="1" dirty="0"/>
                <a:t>CAD &amp; Dispatch</a:t>
              </a:r>
            </a:p>
          </p:txBody>
        </p:sp>
        <p:grpSp>
          <p:nvGrpSpPr>
            <p:cNvPr id="31" name="Group 30">
              <a:extLst>
                <a:ext uri="{FF2B5EF4-FFF2-40B4-BE49-F238E27FC236}">
                  <a16:creationId xmlns:a16="http://schemas.microsoft.com/office/drawing/2014/main" id="{3F8CE80D-1D57-8849-845B-F2305932398C}"/>
                </a:ext>
              </a:extLst>
            </p:cNvPr>
            <p:cNvGrpSpPr/>
            <p:nvPr/>
          </p:nvGrpSpPr>
          <p:grpSpPr>
            <a:xfrm>
              <a:off x="1651056" y="1199519"/>
              <a:ext cx="1569247" cy="1445509"/>
              <a:chOff x="313807" y="1112837"/>
              <a:chExt cx="2362200" cy="2284235"/>
            </a:xfrm>
          </p:grpSpPr>
          <p:sp>
            <p:nvSpPr>
              <p:cNvPr id="35" name="Oval 34">
                <a:extLst>
                  <a:ext uri="{FF2B5EF4-FFF2-40B4-BE49-F238E27FC236}">
                    <a16:creationId xmlns:a16="http://schemas.microsoft.com/office/drawing/2014/main" id="{46BA28AC-253B-1A46-90ED-C68C639778E4}"/>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38" name="Picture 37">
                <a:extLst>
                  <a:ext uri="{FF2B5EF4-FFF2-40B4-BE49-F238E27FC236}">
                    <a16:creationId xmlns:a16="http://schemas.microsoft.com/office/drawing/2014/main" id="{BD8C3EC5-8B89-A541-AFC4-12629BD3E13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40" name="Group 39">
            <a:extLst>
              <a:ext uri="{FF2B5EF4-FFF2-40B4-BE49-F238E27FC236}">
                <a16:creationId xmlns:a16="http://schemas.microsoft.com/office/drawing/2014/main" id="{A464D178-6BF8-6D4E-A95E-BC44E7CD7280}"/>
              </a:ext>
            </a:extLst>
          </p:cNvPr>
          <p:cNvGrpSpPr/>
          <p:nvPr/>
        </p:nvGrpSpPr>
        <p:grpSpPr>
          <a:xfrm>
            <a:off x="3720291" y="3480538"/>
            <a:ext cx="1503858" cy="1445509"/>
            <a:chOff x="2289974" y="4777675"/>
            <a:chExt cx="1668785" cy="1588043"/>
          </a:xfrm>
        </p:grpSpPr>
        <p:sp>
          <p:nvSpPr>
            <p:cNvPr id="45" name="TextBox 44">
              <a:extLst>
                <a:ext uri="{FF2B5EF4-FFF2-40B4-BE49-F238E27FC236}">
                  <a16:creationId xmlns:a16="http://schemas.microsoft.com/office/drawing/2014/main" id="{D3D473A5-90F4-DB49-96D6-B4DDC14B0B04}"/>
                </a:ext>
              </a:extLst>
            </p:cNvPr>
            <p:cNvSpPr txBox="1"/>
            <p:nvPr/>
          </p:nvSpPr>
          <p:spPr>
            <a:xfrm>
              <a:off x="2502119" y="5855406"/>
              <a:ext cx="1289453" cy="430887"/>
            </a:xfrm>
            <a:prstGeom prst="rect">
              <a:avLst/>
            </a:prstGeom>
            <a:noFill/>
          </p:spPr>
          <p:txBody>
            <a:bodyPr wrap="square" rtlCol="0">
              <a:spAutoFit/>
            </a:bodyPr>
            <a:lstStyle/>
            <a:p>
              <a:pPr algn="ctr"/>
              <a:r>
                <a:rPr lang="en-US" sz="1100" b="1" dirty="0"/>
                <a:t>BWC Evidence Management</a:t>
              </a:r>
            </a:p>
          </p:txBody>
        </p:sp>
        <p:grpSp>
          <p:nvGrpSpPr>
            <p:cNvPr id="46" name="Group 45">
              <a:extLst>
                <a:ext uri="{FF2B5EF4-FFF2-40B4-BE49-F238E27FC236}">
                  <a16:creationId xmlns:a16="http://schemas.microsoft.com/office/drawing/2014/main" id="{AFF59E3A-612A-5748-B2FB-F1FF42B08798}"/>
                </a:ext>
              </a:extLst>
            </p:cNvPr>
            <p:cNvGrpSpPr/>
            <p:nvPr/>
          </p:nvGrpSpPr>
          <p:grpSpPr>
            <a:xfrm>
              <a:off x="2289974" y="4777675"/>
              <a:ext cx="1668785" cy="1588043"/>
              <a:chOff x="313807" y="1112837"/>
              <a:chExt cx="2362200" cy="2284235"/>
            </a:xfrm>
          </p:grpSpPr>
          <p:sp>
            <p:nvSpPr>
              <p:cNvPr id="47" name="Oval 46">
                <a:extLst>
                  <a:ext uri="{FF2B5EF4-FFF2-40B4-BE49-F238E27FC236}">
                    <a16:creationId xmlns:a16="http://schemas.microsoft.com/office/drawing/2014/main" id="{E080FE26-145D-E840-9F5C-79BD75A81027}"/>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48" name="Picture 47">
                <a:extLst>
                  <a:ext uri="{FF2B5EF4-FFF2-40B4-BE49-F238E27FC236}">
                    <a16:creationId xmlns:a16="http://schemas.microsoft.com/office/drawing/2014/main" id="{D276CBC5-087A-A94D-B5D5-2194D7DB997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49" name="Group 48">
            <a:extLst>
              <a:ext uri="{FF2B5EF4-FFF2-40B4-BE49-F238E27FC236}">
                <a16:creationId xmlns:a16="http://schemas.microsoft.com/office/drawing/2014/main" id="{754BC3A1-B144-3D41-ADBC-ABF9DFE68596}"/>
              </a:ext>
            </a:extLst>
          </p:cNvPr>
          <p:cNvGrpSpPr/>
          <p:nvPr/>
        </p:nvGrpSpPr>
        <p:grpSpPr>
          <a:xfrm>
            <a:off x="5296409" y="1311573"/>
            <a:ext cx="1503858" cy="1445508"/>
            <a:chOff x="313804" y="4353857"/>
            <a:chExt cx="1668785" cy="1588043"/>
          </a:xfrm>
        </p:grpSpPr>
        <p:grpSp>
          <p:nvGrpSpPr>
            <p:cNvPr id="50" name="Group 49">
              <a:extLst>
                <a:ext uri="{FF2B5EF4-FFF2-40B4-BE49-F238E27FC236}">
                  <a16:creationId xmlns:a16="http://schemas.microsoft.com/office/drawing/2014/main" id="{138AC8D0-9FFF-2548-8FAA-7B96FEC9014F}"/>
                </a:ext>
              </a:extLst>
            </p:cNvPr>
            <p:cNvGrpSpPr/>
            <p:nvPr/>
          </p:nvGrpSpPr>
          <p:grpSpPr>
            <a:xfrm>
              <a:off x="313804" y="4353857"/>
              <a:ext cx="1668785" cy="1588043"/>
              <a:chOff x="313807" y="1112837"/>
              <a:chExt cx="2362200" cy="2284235"/>
            </a:xfrm>
          </p:grpSpPr>
          <p:sp>
            <p:nvSpPr>
              <p:cNvPr id="52" name="Oval 51">
                <a:extLst>
                  <a:ext uri="{FF2B5EF4-FFF2-40B4-BE49-F238E27FC236}">
                    <a16:creationId xmlns:a16="http://schemas.microsoft.com/office/drawing/2014/main" id="{FC8DEBBF-79AD-DA42-9D3F-A98D8F5A0C76}"/>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53" name="Picture 52">
                <a:extLst>
                  <a:ext uri="{FF2B5EF4-FFF2-40B4-BE49-F238E27FC236}">
                    <a16:creationId xmlns:a16="http://schemas.microsoft.com/office/drawing/2014/main" id="{79F54F18-6AE3-8C42-A0E7-EA4F1E0E04E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51" name="TextBox 50">
              <a:extLst>
                <a:ext uri="{FF2B5EF4-FFF2-40B4-BE49-F238E27FC236}">
                  <a16:creationId xmlns:a16="http://schemas.microsoft.com/office/drawing/2014/main" id="{FB242377-7A2C-9C47-AA5E-C5A1C810CFC9}"/>
                </a:ext>
              </a:extLst>
            </p:cNvPr>
            <p:cNvSpPr txBox="1"/>
            <p:nvPr/>
          </p:nvSpPr>
          <p:spPr>
            <a:xfrm>
              <a:off x="486642" y="5571697"/>
              <a:ext cx="1289453" cy="261610"/>
            </a:xfrm>
            <a:prstGeom prst="rect">
              <a:avLst/>
            </a:prstGeom>
            <a:noFill/>
          </p:spPr>
          <p:txBody>
            <a:bodyPr wrap="square" rtlCol="0">
              <a:spAutoFit/>
            </a:bodyPr>
            <a:lstStyle/>
            <a:p>
              <a:pPr algn="ctr"/>
              <a:r>
                <a:rPr lang="en-US" sz="1100" b="1" dirty="0"/>
                <a:t>RMS</a:t>
              </a:r>
            </a:p>
          </p:txBody>
        </p:sp>
      </p:grpSp>
      <p:grpSp>
        <p:nvGrpSpPr>
          <p:cNvPr id="54" name="Group 53">
            <a:extLst>
              <a:ext uri="{FF2B5EF4-FFF2-40B4-BE49-F238E27FC236}">
                <a16:creationId xmlns:a16="http://schemas.microsoft.com/office/drawing/2014/main" id="{E73B1442-0FEF-8D48-89DF-07AD5E07082D}"/>
              </a:ext>
            </a:extLst>
          </p:cNvPr>
          <p:cNvGrpSpPr/>
          <p:nvPr/>
        </p:nvGrpSpPr>
        <p:grpSpPr>
          <a:xfrm>
            <a:off x="4896716" y="4437223"/>
            <a:ext cx="1569247" cy="1445509"/>
            <a:chOff x="6165033" y="4875942"/>
            <a:chExt cx="1668785" cy="1588043"/>
          </a:xfrm>
        </p:grpSpPr>
        <p:sp>
          <p:nvSpPr>
            <p:cNvPr id="55" name="TextBox 54">
              <a:extLst>
                <a:ext uri="{FF2B5EF4-FFF2-40B4-BE49-F238E27FC236}">
                  <a16:creationId xmlns:a16="http://schemas.microsoft.com/office/drawing/2014/main" id="{A95E248D-4CB8-B34D-B603-42ADA8D3F7D6}"/>
                </a:ext>
              </a:extLst>
            </p:cNvPr>
            <p:cNvSpPr txBox="1"/>
            <p:nvPr/>
          </p:nvSpPr>
          <p:spPr>
            <a:xfrm>
              <a:off x="6366787" y="6016323"/>
              <a:ext cx="1289453" cy="430887"/>
            </a:xfrm>
            <a:prstGeom prst="rect">
              <a:avLst/>
            </a:prstGeom>
            <a:noFill/>
          </p:spPr>
          <p:txBody>
            <a:bodyPr wrap="square" rtlCol="0">
              <a:spAutoFit/>
            </a:bodyPr>
            <a:lstStyle/>
            <a:p>
              <a:pPr algn="ctr"/>
              <a:r>
                <a:rPr lang="en-US" sz="1100" b="1" dirty="0"/>
                <a:t>Investigative &amp; Analytics</a:t>
              </a:r>
            </a:p>
          </p:txBody>
        </p:sp>
        <p:grpSp>
          <p:nvGrpSpPr>
            <p:cNvPr id="56" name="Group 55">
              <a:extLst>
                <a:ext uri="{FF2B5EF4-FFF2-40B4-BE49-F238E27FC236}">
                  <a16:creationId xmlns:a16="http://schemas.microsoft.com/office/drawing/2014/main" id="{4BD7F932-6DEB-8748-94C3-DB5947E1F26D}"/>
                </a:ext>
              </a:extLst>
            </p:cNvPr>
            <p:cNvGrpSpPr/>
            <p:nvPr/>
          </p:nvGrpSpPr>
          <p:grpSpPr>
            <a:xfrm>
              <a:off x="6165033" y="4875942"/>
              <a:ext cx="1668785" cy="1588043"/>
              <a:chOff x="313807" y="1112837"/>
              <a:chExt cx="2362200" cy="2284235"/>
            </a:xfrm>
          </p:grpSpPr>
          <p:sp>
            <p:nvSpPr>
              <p:cNvPr id="57" name="Oval 56">
                <a:extLst>
                  <a:ext uri="{FF2B5EF4-FFF2-40B4-BE49-F238E27FC236}">
                    <a16:creationId xmlns:a16="http://schemas.microsoft.com/office/drawing/2014/main" id="{C65BF0DF-6AEE-C54A-BD7B-C7F831C6A90A}"/>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58" name="Picture 57">
                <a:extLst>
                  <a:ext uri="{FF2B5EF4-FFF2-40B4-BE49-F238E27FC236}">
                    <a16:creationId xmlns:a16="http://schemas.microsoft.com/office/drawing/2014/main" id="{62133DD6-7140-5D4C-AFFD-D39BF0E68D7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59" name="Group 58">
            <a:extLst>
              <a:ext uri="{FF2B5EF4-FFF2-40B4-BE49-F238E27FC236}">
                <a16:creationId xmlns:a16="http://schemas.microsoft.com/office/drawing/2014/main" id="{7DACF4F9-4045-584C-9849-5EFA35D4B69F}"/>
              </a:ext>
            </a:extLst>
          </p:cNvPr>
          <p:cNvGrpSpPr/>
          <p:nvPr/>
        </p:nvGrpSpPr>
        <p:grpSpPr>
          <a:xfrm>
            <a:off x="6776114" y="1640239"/>
            <a:ext cx="1569248" cy="1514244"/>
            <a:chOff x="5118565" y="962554"/>
            <a:chExt cx="1668785" cy="1588043"/>
          </a:xfrm>
        </p:grpSpPr>
        <p:sp>
          <p:nvSpPr>
            <p:cNvPr id="60" name="TextBox 59">
              <a:extLst>
                <a:ext uri="{FF2B5EF4-FFF2-40B4-BE49-F238E27FC236}">
                  <a16:creationId xmlns:a16="http://schemas.microsoft.com/office/drawing/2014/main" id="{A680C6E0-CFE7-8547-9ABE-A5D95C685F02}"/>
                </a:ext>
              </a:extLst>
            </p:cNvPr>
            <p:cNvSpPr txBox="1"/>
            <p:nvPr/>
          </p:nvSpPr>
          <p:spPr>
            <a:xfrm>
              <a:off x="5316855" y="2050881"/>
              <a:ext cx="1289453" cy="430887"/>
            </a:xfrm>
            <a:prstGeom prst="rect">
              <a:avLst/>
            </a:prstGeom>
            <a:noFill/>
          </p:spPr>
          <p:txBody>
            <a:bodyPr wrap="square" rtlCol="0">
              <a:spAutoFit/>
            </a:bodyPr>
            <a:lstStyle/>
            <a:p>
              <a:pPr algn="ctr"/>
              <a:r>
                <a:rPr lang="en-US" sz="1100" b="1" dirty="0"/>
                <a:t>Evidence Management</a:t>
              </a:r>
            </a:p>
          </p:txBody>
        </p:sp>
        <p:grpSp>
          <p:nvGrpSpPr>
            <p:cNvPr id="61" name="Group 60">
              <a:extLst>
                <a:ext uri="{FF2B5EF4-FFF2-40B4-BE49-F238E27FC236}">
                  <a16:creationId xmlns:a16="http://schemas.microsoft.com/office/drawing/2014/main" id="{08B9C488-0F8D-764F-BA81-CAC4CE129266}"/>
                </a:ext>
              </a:extLst>
            </p:cNvPr>
            <p:cNvGrpSpPr/>
            <p:nvPr/>
          </p:nvGrpSpPr>
          <p:grpSpPr>
            <a:xfrm>
              <a:off x="5118565" y="962554"/>
              <a:ext cx="1668785" cy="1588043"/>
              <a:chOff x="313807" y="1112837"/>
              <a:chExt cx="2362200" cy="2284235"/>
            </a:xfrm>
          </p:grpSpPr>
          <p:sp>
            <p:nvSpPr>
              <p:cNvPr id="62" name="Oval 61">
                <a:extLst>
                  <a:ext uri="{FF2B5EF4-FFF2-40B4-BE49-F238E27FC236}">
                    <a16:creationId xmlns:a16="http://schemas.microsoft.com/office/drawing/2014/main" id="{1710C241-77BB-BB4A-BFC9-F82B0F2CB16E}"/>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63" name="Picture 62">
                <a:extLst>
                  <a:ext uri="{FF2B5EF4-FFF2-40B4-BE49-F238E27FC236}">
                    <a16:creationId xmlns:a16="http://schemas.microsoft.com/office/drawing/2014/main" id="{05C27BD1-1C1B-6448-B641-0C7D73EC5DD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64" name="Group 63">
            <a:extLst>
              <a:ext uri="{FF2B5EF4-FFF2-40B4-BE49-F238E27FC236}">
                <a16:creationId xmlns:a16="http://schemas.microsoft.com/office/drawing/2014/main" id="{6B4E8879-1FE8-4F4E-B238-22EC241BB0B2}"/>
              </a:ext>
            </a:extLst>
          </p:cNvPr>
          <p:cNvGrpSpPr/>
          <p:nvPr/>
        </p:nvGrpSpPr>
        <p:grpSpPr>
          <a:xfrm>
            <a:off x="5481847" y="2946434"/>
            <a:ext cx="1569247" cy="1445509"/>
            <a:chOff x="4258176" y="5017073"/>
            <a:chExt cx="1668785" cy="1588043"/>
          </a:xfrm>
        </p:grpSpPr>
        <p:sp>
          <p:nvSpPr>
            <p:cNvPr id="65" name="TextBox 64">
              <a:extLst>
                <a:ext uri="{FF2B5EF4-FFF2-40B4-BE49-F238E27FC236}">
                  <a16:creationId xmlns:a16="http://schemas.microsoft.com/office/drawing/2014/main" id="{66E25572-0E81-B84A-B959-808EA3C7C69A}"/>
                </a:ext>
              </a:extLst>
            </p:cNvPr>
            <p:cNvSpPr txBox="1"/>
            <p:nvPr/>
          </p:nvSpPr>
          <p:spPr>
            <a:xfrm>
              <a:off x="4425362" y="6138384"/>
              <a:ext cx="1289453" cy="430887"/>
            </a:xfrm>
            <a:prstGeom prst="rect">
              <a:avLst/>
            </a:prstGeom>
            <a:noFill/>
          </p:spPr>
          <p:txBody>
            <a:bodyPr wrap="square" rtlCol="0">
              <a:spAutoFit/>
            </a:bodyPr>
            <a:lstStyle/>
            <a:p>
              <a:pPr algn="ctr"/>
              <a:r>
                <a:rPr lang="en-US" sz="1100" b="1" dirty="0"/>
                <a:t>Crime Scene &amp; Forensics</a:t>
              </a:r>
            </a:p>
          </p:txBody>
        </p:sp>
        <p:grpSp>
          <p:nvGrpSpPr>
            <p:cNvPr id="66" name="Group 65">
              <a:extLst>
                <a:ext uri="{FF2B5EF4-FFF2-40B4-BE49-F238E27FC236}">
                  <a16:creationId xmlns:a16="http://schemas.microsoft.com/office/drawing/2014/main" id="{DE25A564-543B-2847-97A3-E87B5293956B}"/>
                </a:ext>
              </a:extLst>
            </p:cNvPr>
            <p:cNvGrpSpPr/>
            <p:nvPr/>
          </p:nvGrpSpPr>
          <p:grpSpPr>
            <a:xfrm>
              <a:off x="4258176" y="5017073"/>
              <a:ext cx="1668785" cy="1588043"/>
              <a:chOff x="313807" y="1112837"/>
              <a:chExt cx="2362200" cy="2284235"/>
            </a:xfrm>
          </p:grpSpPr>
          <p:sp>
            <p:nvSpPr>
              <p:cNvPr id="67" name="Oval 66">
                <a:extLst>
                  <a:ext uri="{FF2B5EF4-FFF2-40B4-BE49-F238E27FC236}">
                    <a16:creationId xmlns:a16="http://schemas.microsoft.com/office/drawing/2014/main" id="{B5263D38-134A-AC4D-9617-A85DE2231660}"/>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68" name="Picture 67">
                <a:extLst>
                  <a:ext uri="{FF2B5EF4-FFF2-40B4-BE49-F238E27FC236}">
                    <a16:creationId xmlns:a16="http://schemas.microsoft.com/office/drawing/2014/main" id="{F5AB3125-9B2D-6344-941A-0E6437A0E85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69" name="Group 68">
            <a:extLst>
              <a:ext uri="{FF2B5EF4-FFF2-40B4-BE49-F238E27FC236}">
                <a16:creationId xmlns:a16="http://schemas.microsoft.com/office/drawing/2014/main" id="{5EBE48DC-53F9-E741-A982-955B4CDF00ED}"/>
              </a:ext>
            </a:extLst>
          </p:cNvPr>
          <p:cNvGrpSpPr/>
          <p:nvPr/>
        </p:nvGrpSpPr>
        <p:grpSpPr>
          <a:xfrm>
            <a:off x="6468886" y="4307682"/>
            <a:ext cx="1569248" cy="1445509"/>
            <a:chOff x="7349717" y="3330055"/>
            <a:chExt cx="1668785" cy="1588043"/>
          </a:xfrm>
        </p:grpSpPr>
        <p:grpSp>
          <p:nvGrpSpPr>
            <p:cNvPr id="70" name="Group 69">
              <a:extLst>
                <a:ext uri="{FF2B5EF4-FFF2-40B4-BE49-F238E27FC236}">
                  <a16:creationId xmlns:a16="http://schemas.microsoft.com/office/drawing/2014/main" id="{00BA8E91-E9B1-DF4F-AE72-5FDD99F85473}"/>
                </a:ext>
              </a:extLst>
            </p:cNvPr>
            <p:cNvGrpSpPr/>
            <p:nvPr/>
          </p:nvGrpSpPr>
          <p:grpSpPr>
            <a:xfrm>
              <a:off x="7349717" y="3330055"/>
              <a:ext cx="1668785" cy="1588043"/>
              <a:chOff x="313807" y="1112837"/>
              <a:chExt cx="2362200" cy="2284235"/>
            </a:xfrm>
          </p:grpSpPr>
          <p:sp>
            <p:nvSpPr>
              <p:cNvPr id="72" name="Oval 71">
                <a:extLst>
                  <a:ext uri="{FF2B5EF4-FFF2-40B4-BE49-F238E27FC236}">
                    <a16:creationId xmlns:a16="http://schemas.microsoft.com/office/drawing/2014/main" id="{51422EBC-2F04-1646-8B9C-A925022D4DBC}"/>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73" name="Picture 72">
                <a:extLst>
                  <a:ext uri="{FF2B5EF4-FFF2-40B4-BE49-F238E27FC236}">
                    <a16:creationId xmlns:a16="http://schemas.microsoft.com/office/drawing/2014/main" id="{F3BC404F-7A3A-5249-9826-8D2232CB01B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71" name="TextBox 70">
              <a:extLst>
                <a:ext uri="{FF2B5EF4-FFF2-40B4-BE49-F238E27FC236}">
                  <a16:creationId xmlns:a16="http://schemas.microsoft.com/office/drawing/2014/main" id="{4E4CB5CB-8181-374B-A16A-85DB9176376F}"/>
                </a:ext>
              </a:extLst>
            </p:cNvPr>
            <p:cNvSpPr txBox="1"/>
            <p:nvPr/>
          </p:nvSpPr>
          <p:spPr>
            <a:xfrm>
              <a:off x="7558754" y="4516065"/>
              <a:ext cx="1289453" cy="261610"/>
            </a:xfrm>
            <a:prstGeom prst="rect">
              <a:avLst/>
            </a:prstGeom>
            <a:noFill/>
          </p:spPr>
          <p:txBody>
            <a:bodyPr wrap="square" rtlCol="0">
              <a:spAutoFit/>
            </a:bodyPr>
            <a:lstStyle/>
            <a:p>
              <a:pPr algn="ctr"/>
              <a:r>
                <a:rPr lang="en-US" sz="1100" b="1" dirty="0"/>
                <a:t>Public Portal</a:t>
              </a:r>
            </a:p>
          </p:txBody>
        </p:sp>
      </p:grpSp>
      <p:grpSp>
        <p:nvGrpSpPr>
          <p:cNvPr id="74" name="Group 73">
            <a:extLst>
              <a:ext uri="{FF2B5EF4-FFF2-40B4-BE49-F238E27FC236}">
                <a16:creationId xmlns:a16="http://schemas.microsoft.com/office/drawing/2014/main" id="{FC69FCC9-C5AC-DE4A-9282-466EB10ED913}"/>
              </a:ext>
            </a:extLst>
          </p:cNvPr>
          <p:cNvGrpSpPr/>
          <p:nvPr/>
        </p:nvGrpSpPr>
        <p:grpSpPr>
          <a:xfrm>
            <a:off x="7404173" y="3043531"/>
            <a:ext cx="1537548" cy="1516775"/>
            <a:chOff x="7137571" y="1450819"/>
            <a:chExt cx="1668785" cy="1588043"/>
          </a:xfrm>
        </p:grpSpPr>
        <p:grpSp>
          <p:nvGrpSpPr>
            <p:cNvPr id="75" name="Group 74">
              <a:extLst>
                <a:ext uri="{FF2B5EF4-FFF2-40B4-BE49-F238E27FC236}">
                  <a16:creationId xmlns:a16="http://schemas.microsoft.com/office/drawing/2014/main" id="{19C1ADB5-F175-904B-A7B9-F69A895E782D}"/>
                </a:ext>
              </a:extLst>
            </p:cNvPr>
            <p:cNvGrpSpPr/>
            <p:nvPr/>
          </p:nvGrpSpPr>
          <p:grpSpPr>
            <a:xfrm>
              <a:off x="7137571" y="1450819"/>
              <a:ext cx="1668785" cy="1588043"/>
              <a:chOff x="313807" y="1112837"/>
              <a:chExt cx="2362200" cy="2284235"/>
            </a:xfrm>
          </p:grpSpPr>
          <p:sp>
            <p:nvSpPr>
              <p:cNvPr id="77" name="Oval 76">
                <a:extLst>
                  <a:ext uri="{FF2B5EF4-FFF2-40B4-BE49-F238E27FC236}">
                    <a16:creationId xmlns:a16="http://schemas.microsoft.com/office/drawing/2014/main" id="{C23F5102-7039-6B49-9FE1-8A1F4900AD8D}"/>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78" name="Picture 77">
                <a:extLst>
                  <a:ext uri="{FF2B5EF4-FFF2-40B4-BE49-F238E27FC236}">
                    <a16:creationId xmlns:a16="http://schemas.microsoft.com/office/drawing/2014/main" id="{C9B84709-2C7E-0D47-8C15-076C254227B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76" name="TextBox 75">
              <a:extLst>
                <a:ext uri="{FF2B5EF4-FFF2-40B4-BE49-F238E27FC236}">
                  <a16:creationId xmlns:a16="http://schemas.microsoft.com/office/drawing/2014/main" id="{57BC5656-3139-6549-AA57-AC4CC765A95A}"/>
                </a:ext>
              </a:extLst>
            </p:cNvPr>
            <p:cNvSpPr txBox="1"/>
            <p:nvPr/>
          </p:nvSpPr>
          <p:spPr>
            <a:xfrm>
              <a:off x="7327236" y="2623389"/>
              <a:ext cx="1289453" cy="261610"/>
            </a:xfrm>
            <a:prstGeom prst="rect">
              <a:avLst/>
            </a:prstGeom>
            <a:noFill/>
          </p:spPr>
          <p:txBody>
            <a:bodyPr wrap="square" rtlCol="0">
              <a:spAutoFit/>
            </a:bodyPr>
            <a:lstStyle/>
            <a:p>
              <a:pPr algn="ctr"/>
              <a:r>
                <a:rPr lang="en-US" sz="1100" b="1" dirty="0"/>
                <a:t>Prosecutor CMS</a:t>
              </a:r>
            </a:p>
          </p:txBody>
        </p:sp>
      </p:grpSp>
    </p:spTree>
    <p:extLst>
      <p:ext uri="{BB962C8B-B14F-4D97-AF65-F5344CB8AC3E}">
        <p14:creationId xmlns:p14="http://schemas.microsoft.com/office/powerpoint/2010/main" val="1256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269" y="1600200"/>
            <a:ext cx="7772400" cy="1829761"/>
          </a:xfrm>
        </p:spPr>
        <p:txBody>
          <a:bodyPr/>
          <a:lstStyle/>
          <a:p>
            <a:r>
              <a:rPr lang="en-US" dirty="0"/>
              <a:t>Introduction</a:t>
            </a:r>
          </a:p>
        </p:txBody>
      </p:sp>
      <p:sp>
        <p:nvSpPr>
          <p:cNvPr id="3" name="Subtitle 2"/>
          <p:cNvSpPr>
            <a:spLocks noGrp="1"/>
          </p:cNvSpPr>
          <p:nvPr>
            <p:ph type="subTitle" idx="1"/>
          </p:nvPr>
        </p:nvSpPr>
        <p:spPr>
          <a:xfrm>
            <a:off x="685800" y="3611606"/>
            <a:ext cx="7772400" cy="1569993"/>
          </a:xfrm>
        </p:spPr>
        <p:txBody>
          <a:bodyPr>
            <a:normAutofit/>
          </a:bodyPr>
          <a:lstStyle/>
          <a:p>
            <a:r>
              <a:rPr lang="en-US" b="1" dirty="0"/>
              <a:t>Elliot Harkavy</a:t>
            </a:r>
            <a:r>
              <a:rPr lang="en-US" dirty="0"/>
              <a:t>, BWC TTA Technology Advisor </a:t>
            </a:r>
          </a:p>
        </p:txBody>
      </p:sp>
    </p:spTree>
    <p:extLst>
      <p:ext uri="{BB962C8B-B14F-4D97-AF65-F5344CB8AC3E}">
        <p14:creationId xmlns:p14="http://schemas.microsoft.com/office/powerpoint/2010/main" val="2530835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EFA8F-0EB9-8A45-A9AE-5341A506934C}"/>
              </a:ext>
            </a:extLst>
          </p:cNvPr>
          <p:cNvSpPr>
            <a:spLocks noGrp="1"/>
          </p:cNvSpPr>
          <p:nvPr>
            <p:ph type="sldNum" sz="quarter" idx="12"/>
          </p:nvPr>
        </p:nvSpPr>
        <p:spPr/>
        <p:txBody>
          <a:bodyPr/>
          <a:lstStyle/>
          <a:p>
            <a:fld id="{A81D8587-F0F0-4E71-AEC1-8DDE4B7CEF7F}" type="slidenum">
              <a:rPr lang="en-US" smtClean="0"/>
              <a:t>30</a:t>
            </a:fld>
            <a:endParaRPr lang="en-US" dirty="0"/>
          </a:p>
        </p:txBody>
      </p:sp>
      <p:pic>
        <p:nvPicPr>
          <p:cNvPr id="11" name="Picture 10">
            <a:extLst>
              <a:ext uri="{FF2B5EF4-FFF2-40B4-BE49-F238E27FC236}">
                <a16:creationId xmlns:a16="http://schemas.microsoft.com/office/drawing/2014/main" id="{78CF568A-68B5-D149-9AEA-35EEC20AE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0102" y="2277703"/>
            <a:ext cx="3168821" cy="2391019"/>
          </a:xfrm>
          <a:prstGeom prst="rect">
            <a:avLst/>
          </a:prstGeom>
        </p:spPr>
      </p:pic>
      <p:sp>
        <p:nvSpPr>
          <p:cNvPr id="33" name="Title 3">
            <a:extLst>
              <a:ext uri="{FF2B5EF4-FFF2-40B4-BE49-F238E27FC236}">
                <a16:creationId xmlns:a16="http://schemas.microsoft.com/office/drawing/2014/main" id="{50F5EE0A-2383-654E-9068-417DB52E1C30}"/>
              </a:ext>
            </a:extLst>
          </p:cNvPr>
          <p:cNvSpPr>
            <a:spLocks noGrp="1"/>
          </p:cNvSpPr>
          <p:nvPr>
            <p:ph type="title"/>
          </p:nvPr>
        </p:nvSpPr>
        <p:spPr>
          <a:xfrm>
            <a:off x="313807" y="148558"/>
            <a:ext cx="8534400" cy="715962"/>
          </a:xfrm>
        </p:spPr>
        <p:txBody>
          <a:bodyPr anchor="t">
            <a:normAutofit fontScale="90000"/>
          </a:bodyPr>
          <a:lstStyle/>
          <a:p>
            <a:pPr algn="ctr"/>
            <a:r>
              <a:rPr lang="en-US" dirty="0"/>
              <a:t>Federated System Integration Model</a:t>
            </a:r>
          </a:p>
        </p:txBody>
      </p:sp>
      <p:grpSp>
        <p:nvGrpSpPr>
          <p:cNvPr id="2" name="Group 1">
            <a:extLst>
              <a:ext uri="{FF2B5EF4-FFF2-40B4-BE49-F238E27FC236}">
                <a16:creationId xmlns:a16="http://schemas.microsoft.com/office/drawing/2014/main" id="{F2C2F168-EB2F-8345-9095-189F0066E6AC}"/>
              </a:ext>
            </a:extLst>
          </p:cNvPr>
          <p:cNvGrpSpPr/>
          <p:nvPr/>
        </p:nvGrpSpPr>
        <p:grpSpPr>
          <a:xfrm>
            <a:off x="288998" y="1149458"/>
            <a:ext cx="5200388" cy="4559084"/>
            <a:chOff x="3528560" y="1224065"/>
            <a:chExt cx="5200388" cy="4559084"/>
          </a:xfrm>
        </p:grpSpPr>
        <p:grpSp>
          <p:nvGrpSpPr>
            <p:cNvPr id="27" name="Group 26">
              <a:extLst>
                <a:ext uri="{FF2B5EF4-FFF2-40B4-BE49-F238E27FC236}">
                  <a16:creationId xmlns:a16="http://schemas.microsoft.com/office/drawing/2014/main" id="{2F0A13E4-4E31-5B4D-8144-33C757AB8056}"/>
                </a:ext>
              </a:extLst>
            </p:cNvPr>
            <p:cNvGrpSpPr/>
            <p:nvPr/>
          </p:nvGrpSpPr>
          <p:grpSpPr>
            <a:xfrm>
              <a:off x="3528560" y="1715025"/>
              <a:ext cx="1569247" cy="1445509"/>
              <a:chOff x="1651056" y="1199519"/>
              <a:chExt cx="1569247" cy="1445509"/>
            </a:xfrm>
          </p:grpSpPr>
          <p:sp>
            <p:nvSpPr>
              <p:cNvPr id="29" name="TextBox 28">
                <a:extLst>
                  <a:ext uri="{FF2B5EF4-FFF2-40B4-BE49-F238E27FC236}">
                    <a16:creationId xmlns:a16="http://schemas.microsoft.com/office/drawing/2014/main" id="{4AE8CBD9-F232-9448-9B34-75CEFDFD903A}"/>
                  </a:ext>
                </a:extLst>
              </p:cNvPr>
              <p:cNvSpPr txBox="1"/>
              <p:nvPr/>
            </p:nvSpPr>
            <p:spPr>
              <a:xfrm>
                <a:off x="1850142" y="2214142"/>
                <a:ext cx="1212541" cy="430886"/>
              </a:xfrm>
              <a:prstGeom prst="rect">
                <a:avLst/>
              </a:prstGeom>
              <a:noFill/>
            </p:spPr>
            <p:txBody>
              <a:bodyPr wrap="square" rtlCol="0">
                <a:spAutoFit/>
              </a:bodyPr>
              <a:lstStyle/>
              <a:p>
                <a:pPr algn="ctr"/>
                <a:r>
                  <a:rPr lang="en-US" sz="1100" b="1" dirty="0"/>
                  <a:t>CAD &amp; Dispatch</a:t>
                </a:r>
              </a:p>
            </p:txBody>
          </p:sp>
          <p:grpSp>
            <p:nvGrpSpPr>
              <p:cNvPr id="31" name="Group 30">
                <a:extLst>
                  <a:ext uri="{FF2B5EF4-FFF2-40B4-BE49-F238E27FC236}">
                    <a16:creationId xmlns:a16="http://schemas.microsoft.com/office/drawing/2014/main" id="{3F8CE80D-1D57-8849-845B-F2305932398C}"/>
                  </a:ext>
                </a:extLst>
              </p:cNvPr>
              <p:cNvGrpSpPr/>
              <p:nvPr/>
            </p:nvGrpSpPr>
            <p:grpSpPr>
              <a:xfrm>
                <a:off x="1651056" y="1199519"/>
                <a:ext cx="1569247" cy="1445509"/>
                <a:chOff x="313807" y="1112837"/>
                <a:chExt cx="2362200" cy="2284235"/>
              </a:xfrm>
            </p:grpSpPr>
            <p:sp>
              <p:nvSpPr>
                <p:cNvPr id="35" name="Oval 34">
                  <a:extLst>
                    <a:ext uri="{FF2B5EF4-FFF2-40B4-BE49-F238E27FC236}">
                      <a16:creationId xmlns:a16="http://schemas.microsoft.com/office/drawing/2014/main" id="{46BA28AC-253B-1A46-90ED-C68C639778E4}"/>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38" name="Picture 37">
                  <a:extLst>
                    <a:ext uri="{FF2B5EF4-FFF2-40B4-BE49-F238E27FC236}">
                      <a16:creationId xmlns:a16="http://schemas.microsoft.com/office/drawing/2014/main" id="{BD8C3EC5-8B89-A541-AFC4-12629BD3E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40" name="Group 39">
              <a:extLst>
                <a:ext uri="{FF2B5EF4-FFF2-40B4-BE49-F238E27FC236}">
                  <a16:creationId xmlns:a16="http://schemas.microsoft.com/office/drawing/2014/main" id="{A464D178-6BF8-6D4E-A95E-BC44E7CD7280}"/>
                </a:ext>
              </a:extLst>
            </p:cNvPr>
            <p:cNvGrpSpPr/>
            <p:nvPr/>
          </p:nvGrpSpPr>
          <p:grpSpPr>
            <a:xfrm>
              <a:off x="3644199" y="3160534"/>
              <a:ext cx="1503858" cy="1445509"/>
              <a:chOff x="2289974" y="4777675"/>
              <a:chExt cx="1668785" cy="1588043"/>
            </a:xfrm>
          </p:grpSpPr>
          <p:sp>
            <p:nvSpPr>
              <p:cNvPr id="45" name="TextBox 44">
                <a:extLst>
                  <a:ext uri="{FF2B5EF4-FFF2-40B4-BE49-F238E27FC236}">
                    <a16:creationId xmlns:a16="http://schemas.microsoft.com/office/drawing/2014/main" id="{D3D473A5-90F4-DB49-96D6-B4DDC14B0B04}"/>
                  </a:ext>
                </a:extLst>
              </p:cNvPr>
              <p:cNvSpPr txBox="1"/>
              <p:nvPr/>
            </p:nvSpPr>
            <p:spPr>
              <a:xfrm>
                <a:off x="2502119" y="5855406"/>
                <a:ext cx="1289453" cy="430887"/>
              </a:xfrm>
              <a:prstGeom prst="rect">
                <a:avLst/>
              </a:prstGeom>
              <a:noFill/>
            </p:spPr>
            <p:txBody>
              <a:bodyPr wrap="square" rtlCol="0">
                <a:spAutoFit/>
              </a:bodyPr>
              <a:lstStyle/>
              <a:p>
                <a:pPr algn="ctr"/>
                <a:r>
                  <a:rPr lang="en-US" sz="1100" b="1" dirty="0"/>
                  <a:t>BWC Evidence Management</a:t>
                </a:r>
              </a:p>
            </p:txBody>
          </p:sp>
          <p:grpSp>
            <p:nvGrpSpPr>
              <p:cNvPr id="46" name="Group 45">
                <a:extLst>
                  <a:ext uri="{FF2B5EF4-FFF2-40B4-BE49-F238E27FC236}">
                    <a16:creationId xmlns:a16="http://schemas.microsoft.com/office/drawing/2014/main" id="{AFF59E3A-612A-5748-B2FB-F1FF42B08798}"/>
                  </a:ext>
                </a:extLst>
              </p:cNvPr>
              <p:cNvGrpSpPr/>
              <p:nvPr/>
            </p:nvGrpSpPr>
            <p:grpSpPr>
              <a:xfrm>
                <a:off x="2289974" y="4777675"/>
                <a:ext cx="1668785" cy="1588043"/>
                <a:chOff x="313807" y="1112837"/>
                <a:chExt cx="2362200" cy="2284235"/>
              </a:xfrm>
            </p:grpSpPr>
            <p:sp>
              <p:nvSpPr>
                <p:cNvPr id="47" name="Oval 46">
                  <a:extLst>
                    <a:ext uri="{FF2B5EF4-FFF2-40B4-BE49-F238E27FC236}">
                      <a16:creationId xmlns:a16="http://schemas.microsoft.com/office/drawing/2014/main" id="{E080FE26-145D-E840-9F5C-79BD75A81027}"/>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48" name="Picture 47">
                  <a:extLst>
                    <a:ext uri="{FF2B5EF4-FFF2-40B4-BE49-F238E27FC236}">
                      <a16:creationId xmlns:a16="http://schemas.microsoft.com/office/drawing/2014/main" id="{D276CBC5-087A-A94D-B5D5-2194D7DB99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49" name="Group 48">
              <a:extLst>
                <a:ext uri="{FF2B5EF4-FFF2-40B4-BE49-F238E27FC236}">
                  <a16:creationId xmlns:a16="http://schemas.microsoft.com/office/drawing/2014/main" id="{754BC3A1-B144-3D41-ADBC-ABF9DFE68596}"/>
                </a:ext>
              </a:extLst>
            </p:cNvPr>
            <p:cNvGrpSpPr/>
            <p:nvPr/>
          </p:nvGrpSpPr>
          <p:grpSpPr>
            <a:xfrm>
              <a:off x="5162984" y="1224065"/>
              <a:ext cx="1503858" cy="1445508"/>
              <a:chOff x="313804" y="4353857"/>
              <a:chExt cx="1668785" cy="1588043"/>
            </a:xfrm>
          </p:grpSpPr>
          <p:grpSp>
            <p:nvGrpSpPr>
              <p:cNvPr id="50" name="Group 49">
                <a:extLst>
                  <a:ext uri="{FF2B5EF4-FFF2-40B4-BE49-F238E27FC236}">
                    <a16:creationId xmlns:a16="http://schemas.microsoft.com/office/drawing/2014/main" id="{138AC8D0-9FFF-2548-8FAA-7B96FEC9014F}"/>
                  </a:ext>
                </a:extLst>
              </p:cNvPr>
              <p:cNvGrpSpPr/>
              <p:nvPr/>
            </p:nvGrpSpPr>
            <p:grpSpPr>
              <a:xfrm>
                <a:off x="313804" y="4353857"/>
                <a:ext cx="1668785" cy="1588043"/>
                <a:chOff x="313807" y="1112837"/>
                <a:chExt cx="2362200" cy="2284235"/>
              </a:xfrm>
            </p:grpSpPr>
            <p:sp>
              <p:nvSpPr>
                <p:cNvPr id="52" name="Oval 51">
                  <a:extLst>
                    <a:ext uri="{FF2B5EF4-FFF2-40B4-BE49-F238E27FC236}">
                      <a16:creationId xmlns:a16="http://schemas.microsoft.com/office/drawing/2014/main" id="{FC8DEBBF-79AD-DA42-9D3F-A98D8F5A0C76}"/>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53" name="Picture 52">
                  <a:extLst>
                    <a:ext uri="{FF2B5EF4-FFF2-40B4-BE49-F238E27FC236}">
                      <a16:creationId xmlns:a16="http://schemas.microsoft.com/office/drawing/2014/main" id="{79F54F18-6AE3-8C42-A0E7-EA4F1E0E04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51" name="TextBox 50">
                <a:extLst>
                  <a:ext uri="{FF2B5EF4-FFF2-40B4-BE49-F238E27FC236}">
                    <a16:creationId xmlns:a16="http://schemas.microsoft.com/office/drawing/2014/main" id="{FB242377-7A2C-9C47-AA5E-C5A1C810CFC9}"/>
                  </a:ext>
                </a:extLst>
              </p:cNvPr>
              <p:cNvSpPr txBox="1"/>
              <p:nvPr/>
            </p:nvSpPr>
            <p:spPr>
              <a:xfrm>
                <a:off x="486642" y="5571697"/>
                <a:ext cx="1289453" cy="261610"/>
              </a:xfrm>
              <a:prstGeom prst="rect">
                <a:avLst/>
              </a:prstGeom>
              <a:noFill/>
            </p:spPr>
            <p:txBody>
              <a:bodyPr wrap="square" rtlCol="0">
                <a:spAutoFit/>
              </a:bodyPr>
              <a:lstStyle/>
              <a:p>
                <a:pPr algn="ctr"/>
                <a:r>
                  <a:rPr lang="en-US" sz="1100" b="1" dirty="0"/>
                  <a:t>RMS</a:t>
                </a:r>
              </a:p>
            </p:txBody>
          </p:sp>
        </p:grpSp>
        <p:grpSp>
          <p:nvGrpSpPr>
            <p:cNvPr id="54" name="Group 53">
              <a:extLst>
                <a:ext uri="{FF2B5EF4-FFF2-40B4-BE49-F238E27FC236}">
                  <a16:creationId xmlns:a16="http://schemas.microsoft.com/office/drawing/2014/main" id="{E73B1442-0FEF-8D48-89DF-07AD5E07082D}"/>
                </a:ext>
              </a:extLst>
            </p:cNvPr>
            <p:cNvGrpSpPr/>
            <p:nvPr/>
          </p:nvGrpSpPr>
          <p:grpSpPr>
            <a:xfrm>
              <a:off x="4599804" y="4337640"/>
              <a:ext cx="1569247" cy="1445509"/>
              <a:chOff x="6165033" y="4875942"/>
              <a:chExt cx="1668785" cy="1588043"/>
            </a:xfrm>
          </p:grpSpPr>
          <p:sp>
            <p:nvSpPr>
              <p:cNvPr id="55" name="TextBox 54">
                <a:extLst>
                  <a:ext uri="{FF2B5EF4-FFF2-40B4-BE49-F238E27FC236}">
                    <a16:creationId xmlns:a16="http://schemas.microsoft.com/office/drawing/2014/main" id="{A95E248D-4CB8-B34D-B603-42ADA8D3F7D6}"/>
                  </a:ext>
                </a:extLst>
              </p:cNvPr>
              <p:cNvSpPr txBox="1"/>
              <p:nvPr/>
            </p:nvSpPr>
            <p:spPr>
              <a:xfrm>
                <a:off x="6366787" y="6016323"/>
                <a:ext cx="1289453" cy="430887"/>
              </a:xfrm>
              <a:prstGeom prst="rect">
                <a:avLst/>
              </a:prstGeom>
              <a:noFill/>
            </p:spPr>
            <p:txBody>
              <a:bodyPr wrap="square" rtlCol="0">
                <a:spAutoFit/>
              </a:bodyPr>
              <a:lstStyle/>
              <a:p>
                <a:pPr algn="ctr"/>
                <a:r>
                  <a:rPr lang="en-US" sz="1100" b="1" dirty="0"/>
                  <a:t>Investigative &amp; Analytics</a:t>
                </a:r>
              </a:p>
            </p:txBody>
          </p:sp>
          <p:grpSp>
            <p:nvGrpSpPr>
              <p:cNvPr id="56" name="Group 55">
                <a:extLst>
                  <a:ext uri="{FF2B5EF4-FFF2-40B4-BE49-F238E27FC236}">
                    <a16:creationId xmlns:a16="http://schemas.microsoft.com/office/drawing/2014/main" id="{4BD7F932-6DEB-8748-94C3-DB5947E1F26D}"/>
                  </a:ext>
                </a:extLst>
              </p:cNvPr>
              <p:cNvGrpSpPr/>
              <p:nvPr/>
            </p:nvGrpSpPr>
            <p:grpSpPr>
              <a:xfrm>
                <a:off x="6165033" y="4875942"/>
                <a:ext cx="1668785" cy="1588043"/>
                <a:chOff x="313807" y="1112837"/>
                <a:chExt cx="2362200" cy="2284235"/>
              </a:xfrm>
            </p:grpSpPr>
            <p:sp>
              <p:nvSpPr>
                <p:cNvPr id="57" name="Oval 56">
                  <a:extLst>
                    <a:ext uri="{FF2B5EF4-FFF2-40B4-BE49-F238E27FC236}">
                      <a16:creationId xmlns:a16="http://schemas.microsoft.com/office/drawing/2014/main" id="{C65BF0DF-6AEE-C54A-BD7B-C7F831C6A90A}"/>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58" name="Picture 57">
                  <a:extLst>
                    <a:ext uri="{FF2B5EF4-FFF2-40B4-BE49-F238E27FC236}">
                      <a16:creationId xmlns:a16="http://schemas.microsoft.com/office/drawing/2014/main" id="{62133DD6-7140-5D4C-AFFD-D39BF0E68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59" name="Group 58">
              <a:extLst>
                <a:ext uri="{FF2B5EF4-FFF2-40B4-BE49-F238E27FC236}">
                  <a16:creationId xmlns:a16="http://schemas.microsoft.com/office/drawing/2014/main" id="{7DACF4F9-4045-584C-9849-5EFA35D4B69F}"/>
                </a:ext>
              </a:extLst>
            </p:cNvPr>
            <p:cNvGrpSpPr/>
            <p:nvPr/>
          </p:nvGrpSpPr>
          <p:grpSpPr>
            <a:xfrm>
              <a:off x="6788056" y="1401467"/>
              <a:ext cx="1569248" cy="1514244"/>
              <a:chOff x="5118565" y="962554"/>
              <a:chExt cx="1668785" cy="1588043"/>
            </a:xfrm>
          </p:grpSpPr>
          <p:sp>
            <p:nvSpPr>
              <p:cNvPr id="60" name="TextBox 59">
                <a:extLst>
                  <a:ext uri="{FF2B5EF4-FFF2-40B4-BE49-F238E27FC236}">
                    <a16:creationId xmlns:a16="http://schemas.microsoft.com/office/drawing/2014/main" id="{A680C6E0-CFE7-8547-9ABE-A5D95C685F02}"/>
                  </a:ext>
                </a:extLst>
              </p:cNvPr>
              <p:cNvSpPr txBox="1"/>
              <p:nvPr/>
            </p:nvSpPr>
            <p:spPr>
              <a:xfrm>
                <a:off x="5316855" y="2050881"/>
                <a:ext cx="1289453" cy="430887"/>
              </a:xfrm>
              <a:prstGeom prst="rect">
                <a:avLst/>
              </a:prstGeom>
              <a:noFill/>
            </p:spPr>
            <p:txBody>
              <a:bodyPr wrap="square" rtlCol="0">
                <a:spAutoFit/>
              </a:bodyPr>
              <a:lstStyle/>
              <a:p>
                <a:pPr algn="ctr"/>
                <a:r>
                  <a:rPr lang="en-US" sz="1100" b="1" dirty="0"/>
                  <a:t>Evidence Management</a:t>
                </a:r>
              </a:p>
            </p:txBody>
          </p:sp>
          <p:grpSp>
            <p:nvGrpSpPr>
              <p:cNvPr id="61" name="Group 60">
                <a:extLst>
                  <a:ext uri="{FF2B5EF4-FFF2-40B4-BE49-F238E27FC236}">
                    <a16:creationId xmlns:a16="http://schemas.microsoft.com/office/drawing/2014/main" id="{08B9C488-0F8D-764F-BA81-CAC4CE129266}"/>
                  </a:ext>
                </a:extLst>
              </p:cNvPr>
              <p:cNvGrpSpPr/>
              <p:nvPr/>
            </p:nvGrpSpPr>
            <p:grpSpPr>
              <a:xfrm>
                <a:off x="5118565" y="962554"/>
                <a:ext cx="1668785" cy="1588043"/>
                <a:chOff x="313807" y="1112837"/>
                <a:chExt cx="2362200" cy="2284235"/>
              </a:xfrm>
            </p:grpSpPr>
            <p:sp>
              <p:nvSpPr>
                <p:cNvPr id="62" name="Oval 61">
                  <a:extLst>
                    <a:ext uri="{FF2B5EF4-FFF2-40B4-BE49-F238E27FC236}">
                      <a16:creationId xmlns:a16="http://schemas.microsoft.com/office/drawing/2014/main" id="{1710C241-77BB-BB4A-BFC9-F82B0F2CB16E}"/>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63" name="Picture 62">
                  <a:extLst>
                    <a:ext uri="{FF2B5EF4-FFF2-40B4-BE49-F238E27FC236}">
                      <a16:creationId xmlns:a16="http://schemas.microsoft.com/office/drawing/2014/main" id="{05C27BD1-1C1B-6448-B641-0C7D73EC5D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64" name="Group 63">
              <a:extLst>
                <a:ext uri="{FF2B5EF4-FFF2-40B4-BE49-F238E27FC236}">
                  <a16:creationId xmlns:a16="http://schemas.microsoft.com/office/drawing/2014/main" id="{6B4E8879-1FE8-4F4E-B238-22EC241BB0B2}"/>
                </a:ext>
              </a:extLst>
            </p:cNvPr>
            <p:cNvGrpSpPr/>
            <p:nvPr/>
          </p:nvGrpSpPr>
          <p:grpSpPr>
            <a:xfrm>
              <a:off x="5339106" y="2717970"/>
              <a:ext cx="1569247" cy="1445509"/>
              <a:chOff x="4258176" y="5017073"/>
              <a:chExt cx="1668785" cy="1588043"/>
            </a:xfrm>
          </p:grpSpPr>
          <p:sp>
            <p:nvSpPr>
              <p:cNvPr id="65" name="TextBox 64">
                <a:extLst>
                  <a:ext uri="{FF2B5EF4-FFF2-40B4-BE49-F238E27FC236}">
                    <a16:creationId xmlns:a16="http://schemas.microsoft.com/office/drawing/2014/main" id="{66E25572-0E81-B84A-B959-808EA3C7C69A}"/>
                  </a:ext>
                </a:extLst>
              </p:cNvPr>
              <p:cNvSpPr txBox="1"/>
              <p:nvPr/>
            </p:nvSpPr>
            <p:spPr>
              <a:xfrm>
                <a:off x="4425362" y="6138384"/>
                <a:ext cx="1289453" cy="430887"/>
              </a:xfrm>
              <a:prstGeom prst="rect">
                <a:avLst/>
              </a:prstGeom>
              <a:noFill/>
            </p:spPr>
            <p:txBody>
              <a:bodyPr wrap="square" rtlCol="0">
                <a:spAutoFit/>
              </a:bodyPr>
              <a:lstStyle/>
              <a:p>
                <a:pPr algn="ctr"/>
                <a:r>
                  <a:rPr lang="en-US" sz="1100" b="1" dirty="0"/>
                  <a:t>Crime Scene &amp; Forensics</a:t>
                </a:r>
              </a:p>
            </p:txBody>
          </p:sp>
          <p:grpSp>
            <p:nvGrpSpPr>
              <p:cNvPr id="66" name="Group 65">
                <a:extLst>
                  <a:ext uri="{FF2B5EF4-FFF2-40B4-BE49-F238E27FC236}">
                    <a16:creationId xmlns:a16="http://schemas.microsoft.com/office/drawing/2014/main" id="{DE25A564-543B-2847-97A3-E87B5293956B}"/>
                  </a:ext>
                </a:extLst>
              </p:cNvPr>
              <p:cNvGrpSpPr/>
              <p:nvPr/>
            </p:nvGrpSpPr>
            <p:grpSpPr>
              <a:xfrm>
                <a:off x="4258176" y="5017073"/>
                <a:ext cx="1668785" cy="1588043"/>
                <a:chOff x="313807" y="1112837"/>
                <a:chExt cx="2362200" cy="2284235"/>
              </a:xfrm>
            </p:grpSpPr>
            <p:sp>
              <p:nvSpPr>
                <p:cNvPr id="67" name="Oval 66">
                  <a:extLst>
                    <a:ext uri="{FF2B5EF4-FFF2-40B4-BE49-F238E27FC236}">
                      <a16:creationId xmlns:a16="http://schemas.microsoft.com/office/drawing/2014/main" id="{B5263D38-134A-AC4D-9617-A85DE2231660}"/>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68" name="Picture 67">
                  <a:extLst>
                    <a:ext uri="{FF2B5EF4-FFF2-40B4-BE49-F238E27FC236}">
                      <a16:creationId xmlns:a16="http://schemas.microsoft.com/office/drawing/2014/main" id="{F5AB3125-9B2D-6344-941A-0E6437A0E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69" name="Group 68">
              <a:extLst>
                <a:ext uri="{FF2B5EF4-FFF2-40B4-BE49-F238E27FC236}">
                  <a16:creationId xmlns:a16="http://schemas.microsoft.com/office/drawing/2014/main" id="{5EBE48DC-53F9-E741-A982-955B4CDF00ED}"/>
                </a:ext>
              </a:extLst>
            </p:cNvPr>
            <p:cNvGrpSpPr/>
            <p:nvPr/>
          </p:nvGrpSpPr>
          <p:grpSpPr>
            <a:xfrm>
              <a:off x="6268797" y="4337640"/>
              <a:ext cx="1569248" cy="1445509"/>
              <a:chOff x="7349717" y="3330055"/>
              <a:chExt cx="1668785" cy="1588043"/>
            </a:xfrm>
          </p:grpSpPr>
          <p:grpSp>
            <p:nvGrpSpPr>
              <p:cNvPr id="70" name="Group 69">
                <a:extLst>
                  <a:ext uri="{FF2B5EF4-FFF2-40B4-BE49-F238E27FC236}">
                    <a16:creationId xmlns:a16="http://schemas.microsoft.com/office/drawing/2014/main" id="{00BA8E91-E9B1-DF4F-AE72-5FDD99F85473}"/>
                  </a:ext>
                </a:extLst>
              </p:cNvPr>
              <p:cNvGrpSpPr/>
              <p:nvPr/>
            </p:nvGrpSpPr>
            <p:grpSpPr>
              <a:xfrm>
                <a:off x="7349717" y="3330055"/>
                <a:ext cx="1668785" cy="1588043"/>
                <a:chOff x="313807" y="1112837"/>
                <a:chExt cx="2362200" cy="2284235"/>
              </a:xfrm>
            </p:grpSpPr>
            <p:sp>
              <p:nvSpPr>
                <p:cNvPr id="72" name="Oval 71">
                  <a:extLst>
                    <a:ext uri="{FF2B5EF4-FFF2-40B4-BE49-F238E27FC236}">
                      <a16:creationId xmlns:a16="http://schemas.microsoft.com/office/drawing/2014/main" id="{51422EBC-2F04-1646-8B9C-A925022D4DBC}"/>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73" name="Picture 72">
                  <a:extLst>
                    <a:ext uri="{FF2B5EF4-FFF2-40B4-BE49-F238E27FC236}">
                      <a16:creationId xmlns:a16="http://schemas.microsoft.com/office/drawing/2014/main" id="{F3BC404F-7A3A-5249-9826-8D2232CB0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71" name="TextBox 70">
                <a:extLst>
                  <a:ext uri="{FF2B5EF4-FFF2-40B4-BE49-F238E27FC236}">
                    <a16:creationId xmlns:a16="http://schemas.microsoft.com/office/drawing/2014/main" id="{4E4CB5CB-8181-374B-A16A-85DB9176376F}"/>
                  </a:ext>
                </a:extLst>
              </p:cNvPr>
              <p:cNvSpPr txBox="1"/>
              <p:nvPr/>
            </p:nvSpPr>
            <p:spPr>
              <a:xfrm>
                <a:off x="7558754" y="4516065"/>
                <a:ext cx="1289453" cy="261610"/>
              </a:xfrm>
              <a:prstGeom prst="rect">
                <a:avLst/>
              </a:prstGeom>
              <a:noFill/>
            </p:spPr>
            <p:txBody>
              <a:bodyPr wrap="square" rtlCol="0">
                <a:spAutoFit/>
              </a:bodyPr>
              <a:lstStyle/>
              <a:p>
                <a:pPr algn="ctr"/>
                <a:r>
                  <a:rPr lang="en-US" sz="1100" b="1" dirty="0"/>
                  <a:t>Public Portal</a:t>
                </a:r>
              </a:p>
            </p:txBody>
          </p:sp>
        </p:grpSp>
        <p:grpSp>
          <p:nvGrpSpPr>
            <p:cNvPr id="74" name="Group 73">
              <a:extLst>
                <a:ext uri="{FF2B5EF4-FFF2-40B4-BE49-F238E27FC236}">
                  <a16:creationId xmlns:a16="http://schemas.microsoft.com/office/drawing/2014/main" id="{FC69FCC9-C5AC-DE4A-9282-466EB10ED913}"/>
                </a:ext>
              </a:extLst>
            </p:cNvPr>
            <p:cNvGrpSpPr/>
            <p:nvPr/>
          </p:nvGrpSpPr>
          <p:grpSpPr>
            <a:xfrm>
              <a:off x="7191400" y="2933368"/>
              <a:ext cx="1537548" cy="1516775"/>
              <a:chOff x="7137571" y="1450819"/>
              <a:chExt cx="1668785" cy="1588043"/>
            </a:xfrm>
          </p:grpSpPr>
          <p:grpSp>
            <p:nvGrpSpPr>
              <p:cNvPr id="75" name="Group 74">
                <a:extLst>
                  <a:ext uri="{FF2B5EF4-FFF2-40B4-BE49-F238E27FC236}">
                    <a16:creationId xmlns:a16="http://schemas.microsoft.com/office/drawing/2014/main" id="{19C1ADB5-F175-904B-A7B9-F69A895E782D}"/>
                  </a:ext>
                </a:extLst>
              </p:cNvPr>
              <p:cNvGrpSpPr/>
              <p:nvPr/>
            </p:nvGrpSpPr>
            <p:grpSpPr>
              <a:xfrm>
                <a:off x="7137571" y="1450819"/>
                <a:ext cx="1668785" cy="1588043"/>
                <a:chOff x="313807" y="1112837"/>
                <a:chExt cx="2362200" cy="2284235"/>
              </a:xfrm>
            </p:grpSpPr>
            <p:sp>
              <p:nvSpPr>
                <p:cNvPr id="77" name="Oval 76">
                  <a:extLst>
                    <a:ext uri="{FF2B5EF4-FFF2-40B4-BE49-F238E27FC236}">
                      <a16:creationId xmlns:a16="http://schemas.microsoft.com/office/drawing/2014/main" id="{C23F5102-7039-6B49-9FE1-8A1F4900AD8D}"/>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78" name="Picture 77">
                  <a:extLst>
                    <a:ext uri="{FF2B5EF4-FFF2-40B4-BE49-F238E27FC236}">
                      <a16:creationId xmlns:a16="http://schemas.microsoft.com/office/drawing/2014/main" id="{C9B84709-2C7E-0D47-8C15-076C254227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76" name="TextBox 75">
                <a:extLst>
                  <a:ext uri="{FF2B5EF4-FFF2-40B4-BE49-F238E27FC236}">
                    <a16:creationId xmlns:a16="http://schemas.microsoft.com/office/drawing/2014/main" id="{57BC5656-3139-6549-AA57-AC4CC765A95A}"/>
                  </a:ext>
                </a:extLst>
              </p:cNvPr>
              <p:cNvSpPr txBox="1"/>
              <p:nvPr/>
            </p:nvSpPr>
            <p:spPr>
              <a:xfrm>
                <a:off x="7327236" y="2623389"/>
                <a:ext cx="1289453" cy="261610"/>
              </a:xfrm>
              <a:prstGeom prst="rect">
                <a:avLst/>
              </a:prstGeom>
              <a:noFill/>
            </p:spPr>
            <p:txBody>
              <a:bodyPr wrap="square" rtlCol="0">
                <a:spAutoFit/>
              </a:bodyPr>
              <a:lstStyle/>
              <a:p>
                <a:pPr algn="ctr"/>
                <a:r>
                  <a:rPr lang="en-US" sz="1100" b="1" dirty="0"/>
                  <a:t>Prosecutor CMS</a:t>
                </a:r>
              </a:p>
            </p:txBody>
          </p:sp>
        </p:grpSp>
      </p:grpSp>
      <p:cxnSp>
        <p:nvCxnSpPr>
          <p:cNvPr id="79" name="Straight Arrow Connector 78">
            <a:extLst>
              <a:ext uri="{FF2B5EF4-FFF2-40B4-BE49-F238E27FC236}">
                <a16:creationId xmlns:a16="http://schemas.microsoft.com/office/drawing/2014/main" id="{84C2BCA4-0896-F047-A61E-0361AAD9B159}"/>
              </a:ext>
            </a:extLst>
          </p:cNvPr>
          <p:cNvCxnSpPr>
            <a:cxnSpLocks/>
          </p:cNvCxnSpPr>
          <p:nvPr/>
        </p:nvCxnSpPr>
        <p:spPr>
          <a:xfrm>
            <a:off x="5562600" y="3652802"/>
            <a:ext cx="122206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852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EFA8F-0EB9-8A45-A9AE-5341A506934C}"/>
              </a:ext>
            </a:extLst>
          </p:cNvPr>
          <p:cNvSpPr>
            <a:spLocks noGrp="1"/>
          </p:cNvSpPr>
          <p:nvPr>
            <p:ph type="sldNum" sz="quarter" idx="12"/>
          </p:nvPr>
        </p:nvSpPr>
        <p:spPr/>
        <p:txBody>
          <a:bodyPr/>
          <a:lstStyle/>
          <a:p>
            <a:fld id="{A81D8587-F0F0-4E71-AEC1-8DDE4B7CEF7F}" type="slidenum">
              <a:rPr lang="en-US" smtClean="0"/>
              <a:t>31</a:t>
            </a:fld>
            <a:endParaRPr lang="en-US" dirty="0"/>
          </a:p>
        </p:txBody>
      </p:sp>
      <p:sp>
        <p:nvSpPr>
          <p:cNvPr id="7" name="Title 3">
            <a:extLst>
              <a:ext uri="{FF2B5EF4-FFF2-40B4-BE49-F238E27FC236}">
                <a16:creationId xmlns:a16="http://schemas.microsoft.com/office/drawing/2014/main" id="{CAACC234-960F-9548-89DD-4313DEEE6CD5}"/>
              </a:ext>
            </a:extLst>
          </p:cNvPr>
          <p:cNvSpPr>
            <a:spLocks noGrp="1"/>
          </p:cNvSpPr>
          <p:nvPr>
            <p:ph type="title"/>
          </p:nvPr>
        </p:nvSpPr>
        <p:spPr>
          <a:xfrm>
            <a:off x="0" y="200137"/>
            <a:ext cx="9144000" cy="715962"/>
          </a:xfrm>
        </p:spPr>
        <p:txBody>
          <a:bodyPr anchor="t">
            <a:normAutofit fontScale="90000"/>
          </a:bodyPr>
          <a:lstStyle/>
          <a:p>
            <a:pPr algn="ctr"/>
            <a:r>
              <a:rPr lang="en-US" dirty="0"/>
              <a:t>Federated Systems Integration </a:t>
            </a:r>
            <a:r>
              <a:rPr lang="en-US" dirty="0" smtClean="0"/>
              <a:t>Model</a:t>
            </a:r>
            <a:endParaRPr lang="en-US" dirty="0"/>
          </a:p>
        </p:txBody>
      </p:sp>
      <p:grpSp>
        <p:nvGrpSpPr>
          <p:cNvPr id="56" name="Group 55">
            <a:extLst>
              <a:ext uri="{FF2B5EF4-FFF2-40B4-BE49-F238E27FC236}">
                <a16:creationId xmlns:a16="http://schemas.microsoft.com/office/drawing/2014/main" id="{C173415F-79B5-3645-A15F-F2C0C27C2446}"/>
              </a:ext>
            </a:extLst>
          </p:cNvPr>
          <p:cNvGrpSpPr/>
          <p:nvPr/>
        </p:nvGrpSpPr>
        <p:grpSpPr>
          <a:xfrm>
            <a:off x="1388169" y="1119952"/>
            <a:ext cx="1569247" cy="1445509"/>
            <a:chOff x="1651056" y="1199519"/>
            <a:chExt cx="1569247" cy="1445509"/>
          </a:xfrm>
        </p:grpSpPr>
        <p:sp>
          <p:nvSpPr>
            <p:cNvPr id="15" name="TextBox 14">
              <a:extLst>
                <a:ext uri="{FF2B5EF4-FFF2-40B4-BE49-F238E27FC236}">
                  <a16:creationId xmlns:a16="http://schemas.microsoft.com/office/drawing/2014/main" id="{5C4B03FF-3A82-AD4D-9537-49BC6FACB0DA}"/>
                </a:ext>
              </a:extLst>
            </p:cNvPr>
            <p:cNvSpPr txBox="1"/>
            <p:nvPr/>
          </p:nvSpPr>
          <p:spPr>
            <a:xfrm>
              <a:off x="1850142" y="2214142"/>
              <a:ext cx="1212541" cy="430886"/>
            </a:xfrm>
            <a:prstGeom prst="rect">
              <a:avLst/>
            </a:prstGeom>
            <a:noFill/>
          </p:spPr>
          <p:txBody>
            <a:bodyPr wrap="square" rtlCol="0">
              <a:spAutoFit/>
            </a:bodyPr>
            <a:lstStyle/>
            <a:p>
              <a:pPr algn="ctr"/>
              <a:r>
                <a:rPr lang="en-US" sz="1100" b="1" dirty="0"/>
                <a:t>CAD &amp; Dispatch</a:t>
              </a:r>
            </a:p>
          </p:txBody>
        </p:sp>
        <p:grpSp>
          <p:nvGrpSpPr>
            <p:cNvPr id="17" name="Group 16">
              <a:extLst>
                <a:ext uri="{FF2B5EF4-FFF2-40B4-BE49-F238E27FC236}">
                  <a16:creationId xmlns:a16="http://schemas.microsoft.com/office/drawing/2014/main" id="{32528956-99D5-394D-ABA8-2FEC8DFB7160}"/>
                </a:ext>
              </a:extLst>
            </p:cNvPr>
            <p:cNvGrpSpPr/>
            <p:nvPr/>
          </p:nvGrpSpPr>
          <p:grpSpPr>
            <a:xfrm>
              <a:off x="1651056" y="1199519"/>
              <a:ext cx="1569247" cy="1445509"/>
              <a:chOff x="313807" y="1112837"/>
              <a:chExt cx="2362200" cy="2284235"/>
            </a:xfrm>
          </p:grpSpPr>
          <p:sp>
            <p:nvSpPr>
              <p:cNvPr id="18" name="Oval 17">
                <a:extLst>
                  <a:ext uri="{FF2B5EF4-FFF2-40B4-BE49-F238E27FC236}">
                    <a16:creationId xmlns:a16="http://schemas.microsoft.com/office/drawing/2014/main" id="{A5F76001-0310-B24E-8547-29453E9C8AB0}"/>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19" name="Picture 18">
                <a:extLst>
                  <a:ext uri="{FF2B5EF4-FFF2-40B4-BE49-F238E27FC236}">
                    <a16:creationId xmlns:a16="http://schemas.microsoft.com/office/drawing/2014/main" id="{ADBA78D9-311E-0646-8903-67903691D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50" name="Group 49">
            <a:extLst>
              <a:ext uri="{FF2B5EF4-FFF2-40B4-BE49-F238E27FC236}">
                <a16:creationId xmlns:a16="http://schemas.microsoft.com/office/drawing/2014/main" id="{CA67D99D-E881-484A-9C8E-E72286208650}"/>
              </a:ext>
            </a:extLst>
          </p:cNvPr>
          <p:cNvGrpSpPr/>
          <p:nvPr/>
        </p:nvGrpSpPr>
        <p:grpSpPr>
          <a:xfrm>
            <a:off x="160404" y="2845964"/>
            <a:ext cx="1503858" cy="1445509"/>
            <a:chOff x="2289974" y="4777675"/>
            <a:chExt cx="1668785" cy="1588043"/>
          </a:xfrm>
        </p:grpSpPr>
        <p:sp>
          <p:nvSpPr>
            <p:cNvPr id="16" name="TextBox 15">
              <a:extLst>
                <a:ext uri="{FF2B5EF4-FFF2-40B4-BE49-F238E27FC236}">
                  <a16:creationId xmlns:a16="http://schemas.microsoft.com/office/drawing/2014/main" id="{D4610019-585A-3B40-8DFC-35BC004FF7FD}"/>
                </a:ext>
              </a:extLst>
            </p:cNvPr>
            <p:cNvSpPr txBox="1"/>
            <p:nvPr/>
          </p:nvSpPr>
          <p:spPr>
            <a:xfrm>
              <a:off x="2502119" y="5855406"/>
              <a:ext cx="1289453" cy="430887"/>
            </a:xfrm>
            <a:prstGeom prst="rect">
              <a:avLst/>
            </a:prstGeom>
            <a:noFill/>
          </p:spPr>
          <p:txBody>
            <a:bodyPr wrap="square" rtlCol="0">
              <a:spAutoFit/>
            </a:bodyPr>
            <a:lstStyle/>
            <a:p>
              <a:pPr algn="ctr"/>
              <a:r>
                <a:rPr lang="en-US" sz="1100" b="1" dirty="0"/>
                <a:t>BWC Evidence Management</a:t>
              </a:r>
            </a:p>
          </p:txBody>
        </p:sp>
        <p:grpSp>
          <p:nvGrpSpPr>
            <p:cNvPr id="25" name="Group 24">
              <a:extLst>
                <a:ext uri="{FF2B5EF4-FFF2-40B4-BE49-F238E27FC236}">
                  <a16:creationId xmlns:a16="http://schemas.microsoft.com/office/drawing/2014/main" id="{B95058DB-4D02-5E48-A200-F7F957B0D69C}"/>
                </a:ext>
              </a:extLst>
            </p:cNvPr>
            <p:cNvGrpSpPr/>
            <p:nvPr/>
          </p:nvGrpSpPr>
          <p:grpSpPr>
            <a:xfrm>
              <a:off x="2289974" y="4777675"/>
              <a:ext cx="1668785" cy="1588043"/>
              <a:chOff x="313807" y="1112837"/>
              <a:chExt cx="2362200" cy="2284235"/>
            </a:xfrm>
          </p:grpSpPr>
          <p:sp>
            <p:nvSpPr>
              <p:cNvPr id="26" name="Oval 25">
                <a:extLst>
                  <a:ext uri="{FF2B5EF4-FFF2-40B4-BE49-F238E27FC236}">
                    <a16:creationId xmlns:a16="http://schemas.microsoft.com/office/drawing/2014/main" id="{34F59AE8-3329-D043-8B20-D4D91BD16CDF}"/>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27" name="Picture 26">
                <a:extLst>
                  <a:ext uri="{FF2B5EF4-FFF2-40B4-BE49-F238E27FC236}">
                    <a16:creationId xmlns:a16="http://schemas.microsoft.com/office/drawing/2014/main" id="{C3CC7D0F-A72E-D14A-B38E-612FFE64A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49" name="Group 48">
            <a:extLst>
              <a:ext uri="{FF2B5EF4-FFF2-40B4-BE49-F238E27FC236}">
                <a16:creationId xmlns:a16="http://schemas.microsoft.com/office/drawing/2014/main" id="{F610E3D0-48EC-024C-B74E-DB6FF0865F40}"/>
              </a:ext>
            </a:extLst>
          </p:cNvPr>
          <p:cNvGrpSpPr/>
          <p:nvPr/>
        </p:nvGrpSpPr>
        <p:grpSpPr>
          <a:xfrm>
            <a:off x="3841785" y="862206"/>
            <a:ext cx="1503858" cy="1445508"/>
            <a:chOff x="313804" y="4353857"/>
            <a:chExt cx="1668785" cy="1588043"/>
          </a:xfrm>
        </p:grpSpPr>
        <p:grpSp>
          <p:nvGrpSpPr>
            <p:cNvPr id="21" name="Group 20">
              <a:extLst>
                <a:ext uri="{FF2B5EF4-FFF2-40B4-BE49-F238E27FC236}">
                  <a16:creationId xmlns:a16="http://schemas.microsoft.com/office/drawing/2014/main" id="{3D059594-C6DE-2249-88F4-27A83406CAE2}"/>
                </a:ext>
              </a:extLst>
            </p:cNvPr>
            <p:cNvGrpSpPr/>
            <p:nvPr/>
          </p:nvGrpSpPr>
          <p:grpSpPr>
            <a:xfrm>
              <a:off x="313804" y="4353857"/>
              <a:ext cx="1668785" cy="1588043"/>
              <a:chOff x="313807" y="1112837"/>
              <a:chExt cx="2362200" cy="2284235"/>
            </a:xfrm>
          </p:grpSpPr>
          <p:sp>
            <p:nvSpPr>
              <p:cNvPr id="22" name="Oval 21">
                <a:extLst>
                  <a:ext uri="{FF2B5EF4-FFF2-40B4-BE49-F238E27FC236}">
                    <a16:creationId xmlns:a16="http://schemas.microsoft.com/office/drawing/2014/main" id="{7AD39905-16EF-AA46-BF5B-3982D4EA6128}"/>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23" name="Picture 22">
                <a:extLst>
                  <a:ext uri="{FF2B5EF4-FFF2-40B4-BE49-F238E27FC236}">
                    <a16:creationId xmlns:a16="http://schemas.microsoft.com/office/drawing/2014/main" id="{D15CA089-E2A7-9D4A-9A1E-CACC6D264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28" name="TextBox 27">
              <a:extLst>
                <a:ext uri="{FF2B5EF4-FFF2-40B4-BE49-F238E27FC236}">
                  <a16:creationId xmlns:a16="http://schemas.microsoft.com/office/drawing/2014/main" id="{3C7047F3-0A5E-9245-931D-BF178427071E}"/>
                </a:ext>
              </a:extLst>
            </p:cNvPr>
            <p:cNvSpPr txBox="1"/>
            <p:nvPr/>
          </p:nvSpPr>
          <p:spPr>
            <a:xfrm>
              <a:off x="486642" y="5571697"/>
              <a:ext cx="1289453" cy="261610"/>
            </a:xfrm>
            <a:prstGeom prst="rect">
              <a:avLst/>
            </a:prstGeom>
            <a:noFill/>
          </p:spPr>
          <p:txBody>
            <a:bodyPr wrap="square" rtlCol="0">
              <a:spAutoFit/>
            </a:bodyPr>
            <a:lstStyle/>
            <a:p>
              <a:pPr algn="ctr"/>
              <a:r>
                <a:rPr lang="en-US" sz="1100" b="1" dirty="0"/>
                <a:t>RMS</a:t>
              </a:r>
            </a:p>
          </p:txBody>
        </p:sp>
      </p:grpSp>
      <p:grpSp>
        <p:nvGrpSpPr>
          <p:cNvPr id="52" name="Group 51">
            <a:extLst>
              <a:ext uri="{FF2B5EF4-FFF2-40B4-BE49-F238E27FC236}">
                <a16:creationId xmlns:a16="http://schemas.microsoft.com/office/drawing/2014/main" id="{183DEFEE-8743-8642-BA33-5A5B9A455560}"/>
              </a:ext>
            </a:extLst>
          </p:cNvPr>
          <p:cNvGrpSpPr/>
          <p:nvPr/>
        </p:nvGrpSpPr>
        <p:grpSpPr>
          <a:xfrm>
            <a:off x="3796383" y="5226992"/>
            <a:ext cx="1569247" cy="1445509"/>
            <a:chOff x="6165033" y="4875942"/>
            <a:chExt cx="1668785" cy="1588043"/>
          </a:xfrm>
        </p:grpSpPr>
        <p:sp>
          <p:nvSpPr>
            <p:cNvPr id="14" name="TextBox 13">
              <a:extLst>
                <a:ext uri="{FF2B5EF4-FFF2-40B4-BE49-F238E27FC236}">
                  <a16:creationId xmlns:a16="http://schemas.microsoft.com/office/drawing/2014/main" id="{B1562C7A-C6E9-964F-9C70-B94B40CDE398}"/>
                </a:ext>
              </a:extLst>
            </p:cNvPr>
            <p:cNvSpPr txBox="1"/>
            <p:nvPr/>
          </p:nvSpPr>
          <p:spPr>
            <a:xfrm>
              <a:off x="6366787" y="6016323"/>
              <a:ext cx="1289453" cy="430887"/>
            </a:xfrm>
            <a:prstGeom prst="rect">
              <a:avLst/>
            </a:prstGeom>
            <a:noFill/>
          </p:spPr>
          <p:txBody>
            <a:bodyPr wrap="square" rtlCol="0">
              <a:spAutoFit/>
            </a:bodyPr>
            <a:lstStyle/>
            <a:p>
              <a:pPr algn="ctr"/>
              <a:r>
                <a:rPr lang="en-US" sz="1100" b="1" dirty="0"/>
                <a:t>Investigative &amp; Analytics</a:t>
              </a:r>
            </a:p>
          </p:txBody>
        </p:sp>
        <p:grpSp>
          <p:nvGrpSpPr>
            <p:cNvPr id="29" name="Group 28">
              <a:extLst>
                <a:ext uri="{FF2B5EF4-FFF2-40B4-BE49-F238E27FC236}">
                  <a16:creationId xmlns:a16="http://schemas.microsoft.com/office/drawing/2014/main" id="{2D4C6D9D-386C-AD42-9E00-3BF571558EF4}"/>
                </a:ext>
              </a:extLst>
            </p:cNvPr>
            <p:cNvGrpSpPr/>
            <p:nvPr/>
          </p:nvGrpSpPr>
          <p:grpSpPr>
            <a:xfrm>
              <a:off x="6165033" y="4875942"/>
              <a:ext cx="1668785" cy="1588043"/>
              <a:chOff x="313807" y="1112837"/>
              <a:chExt cx="2362200" cy="2284235"/>
            </a:xfrm>
          </p:grpSpPr>
          <p:sp>
            <p:nvSpPr>
              <p:cNvPr id="30" name="Oval 29">
                <a:extLst>
                  <a:ext uri="{FF2B5EF4-FFF2-40B4-BE49-F238E27FC236}">
                    <a16:creationId xmlns:a16="http://schemas.microsoft.com/office/drawing/2014/main" id="{BC8F8A51-5B81-BD40-BAFB-40BC7AB98651}"/>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31" name="Picture 30">
                <a:extLst>
                  <a:ext uri="{FF2B5EF4-FFF2-40B4-BE49-F238E27FC236}">
                    <a16:creationId xmlns:a16="http://schemas.microsoft.com/office/drawing/2014/main" id="{689E36E7-97D5-704E-BC2D-72A4C814F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55" name="Group 54">
            <a:extLst>
              <a:ext uri="{FF2B5EF4-FFF2-40B4-BE49-F238E27FC236}">
                <a16:creationId xmlns:a16="http://schemas.microsoft.com/office/drawing/2014/main" id="{846F9C3F-1828-DB46-95B2-D1DEC4BB2BD4}"/>
              </a:ext>
            </a:extLst>
          </p:cNvPr>
          <p:cNvGrpSpPr/>
          <p:nvPr/>
        </p:nvGrpSpPr>
        <p:grpSpPr>
          <a:xfrm>
            <a:off x="6183983" y="1117514"/>
            <a:ext cx="1569248" cy="1514244"/>
            <a:chOff x="5118565" y="962554"/>
            <a:chExt cx="1668785" cy="1588043"/>
          </a:xfrm>
        </p:grpSpPr>
        <p:sp>
          <p:nvSpPr>
            <p:cNvPr id="24" name="TextBox 23">
              <a:extLst>
                <a:ext uri="{FF2B5EF4-FFF2-40B4-BE49-F238E27FC236}">
                  <a16:creationId xmlns:a16="http://schemas.microsoft.com/office/drawing/2014/main" id="{892697A1-CA3D-F944-A2F9-9DC353674CF9}"/>
                </a:ext>
              </a:extLst>
            </p:cNvPr>
            <p:cNvSpPr txBox="1"/>
            <p:nvPr/>
          </p:nvSpPr>
          <p:spPr>
            <a:xfrm>
              <a:off x="5316855" y="2050881"/>
              <a:ext cx="1289453" cy="430887"/>
            </a:xfrm>
            <a:prstGeom prst="rect">
              <a:avLst/>
            </a:prstGeom>
            <a:noFill/>
          </p:spPr>
          <p:txBody>
            <a:bodyPr wrap="square" rtlCol="0">
              <a:spAutoFit/>
            </a:bodyPr>
            <a:lstStyle/>
            <a:p>
              <a:pPr algn="ctr"/>
              <a:r>
                <a:rPr lang="en-US" sz="1100" b="1" dirty="0"/>
                <a:t>Evidence Management</a:t>
              </a:r>
            </a:p>
          </p:txBody>
        </p:sp>
        <p:grpSp>
          <p:nvGrpSpPr>
            <p:cNvPr id="32" name="Group 31">
              <a:extLst>
                <a:ext uri="{FF2B5EF4-FFF2-40B4-BE49-F238E27FC236}">
                  <a16:creationId xmlns:a16="http://schemas.microsoft.com/office/drawing/2014/main" id="{2CE2BF33-0874-CD48-8FFB-6DB72E3095CB}"/>
                </a:ext>
              </a:extLst>
            </p:cNvPr>
            <p:cNvGrpSpPr/>
            <p:nvPr/>
          </p:nvGrpSpPr>
          <p:grpSpPr>
            <a:xfrm>
              <a:off x="5118565" y="962554"/>
              <a:ext cx="1668785" cy="1588043"/>
              <a:chOff x="313807" y="1112837"/>
              <a:chExt cx="2362200" cy="2284235"/>
            </a:xfrm>
          </p:grpSpPr>
          <p:sp>
            <p:nvSpPr>
              <p:cNvPr id="33" name="Oval 32">
                <a:extLst>
                  <a:ext uri="{FF2B5EF4-FFF2-40B4-BE49-F238E27FC236}">
                    <a16:creationId xmlns:a16="http://schemas.microsoft.com/office/drawing/2014/main" id="{A06F0F6E-4D6C-6A49-AF37-1F559255DD53}"/>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34" name="Picture 33">
                <a:extLst>
                  <a:ext uri="{FF2B5EF4-FFF2-40B4-BE49-F238E27FC236}">
                    <a16:creationId xmlns:a16="http://schemas.microsoft.com/office/drawing/2014/main" id="{86A69B2D-67E4-294F-AFDB-89A8B0604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51" name="Group 50">
            <a:extLst>
              <a:ext uri="{FF2B5EF4-FFF2-40B4-BE49-F238E27FC236}">
                <a16:creationId xmlns:a16="http://schemas.microsoft.com/office/drawing/2014/main" id="{E3DD8689-2B49-454E-8BCA-196307C5E26E}"/>
              </a:ext>
            </a:extLst>
          </p:cNvPr>
          <p:cNvGrpSpPr/>
          <p:nvPr/>
        </p:nvGrpSpPr>
        <p:grpSpPr>
          <a:xfrm>
            <a:off x="1382816" y="4631177"/>
            <a:ext cx="1569247" cy="1445509"/>
            <a:chOff x="4258176" y="5017073"/>
            <a:chExt cx="1668785" cy="1588043"/>
          </a:xfrm>
        </p:grpSpPr>
        <p:sp>
          <p:nvSpPr>
            <p:cNvPr id="20" name="TextBox 19">
              <a:extLst>
                <a:ext uri="{FF2B5EF4-FFF2-40B4-BE49-F238E27FC236}">
                  <a16:creationId xmlns:a16="http://schemas.microsoft.com/office/drawing/2014/main" id="{7FBFB165-5FE9-EC4F-8B05-CD02DC17A786}"/>
                </a:ext>
              </a:extLst>
            </p:cNvPr>
            <p:cNvSpPr txBox="1"/>
            <p:nvPr/>
          </p:nvSpPr>
          <p:spPr>
            <a:xfrm>
              <a:off x="4425362" y="6138384"/>
              <a:ext cx="1289453" cy="430887"/>
            </a:xfrm>
            <a:prstGeom prst="rect">
              <a:avLst/>
            </a:prstGeom>
            <a:noFill/>
          </p:spPr>
          <p:txBody>
            <a:bodyPr wrap="square" rtlCol="0">
              <a:spAutoFit/>
            </a:bodyPr>
            <a:lstStyle/>
            <a:p>
              <a:pPr algn="ctr"/>
              <a:r>
                <a:rPr lang="en-US" sz="1100" b="1" dirty="0"/>
                <a:t>Crime Scene &amp; Forensics</a:t>
              </a:r>
            </a:p>
          </p:txBody>
        </p:sp>
        <p:grpSp>
          <p:nvGrpSpPr>
            <p:cNvPr id="35" name="Group 34">
              <a:extLst>
                <a:ext uri="{FF2B5EF4-FFF2-40B4-BE49-F238E27FC236}">
                  <a16:creationId xmlns:a16="http://schemas.microsoft.com/office/drawing/2014/main" id="{D42F0762-FF95-7742-8406-65D4C69FFD89}"/>
                </a:ext>
              </a:extLst>
            </p:cNvPr>
            <p:cNvGrpSpPr/>
            <p:nvPr/>
          </p:nvGrpSpPr>
          <p:grpSpPr>
            <a:xfrm>
              <a:off x="4258176" y="5017073"/>
              <a:ext cx="1668785" cy="1588043"/>
              <a:chOff x="313807" y="1112837"/>
              <a:chExt cx="2362200" cy="2284235"/>
            </a:xfrm>
          </p:grpSpPr>
          <p:sp>
            <p:nvSpPr>
              <p:cNvPr id="36" name="Oval 35">
                <a:extLst>
                  <a:ext uri="{FF2B5EF4-FFF2-40B4-BE49-F238E27FC236}">
                    <a16:creationId xmlns:a16="http://schemas.microsoft.com/office/drawing/2014/main" id="{438D5087-08D6-9144-8848-9A3C717112AB}"/>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37" name="Picture 36">
                <a:extLst>
                  <a:ext uri="{FF2B5EF4-FFF2-40B4-BE49-F238E27FC236}">
                    <a16:creationId xmlns:a16="http://schemas.microsoft.com/office/drawing/2014/main" id="{9B07788A-44B7-E047-8A20-78310B8B4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grpSp>
      <p:grpSp>
        <p:nvGrpSpPr>
          <p:cNvPr id="53" name="Group 52">
            <a:extLst>
              <a:ext uri="{FF2B5EF4-FFF2-40B4-BE49-F238E27FC236}">
                <a16:creationId xmlns:a16="http://schemas.microsoft.com/office/drawing/2014/main" id="{C68C59D3-48A8-054F-A5AE-F6B63DC0D783}"/>
              </a:ext>
            </a:extLst>
          </p:cNvPr>
          <p:cNvGrpSpPr/>
          <p:nvPr/>
        </p:nvGrpSpPr>
        <p:grpSpPr>
          <a:xfrm>
            <a:off x="6165391" y="4611980"/>
            <a:ext cx="1569248" cy="1445509"/>
            <a:chOff x="7349717" y="3330055"/>
            <a:chExt cx="1668785" cy="1588043"/>
          </a:xfrm>
        </p:grpSpPr>
        <p:grpSp>
          <p:nvGrpSpPr>
            <p:cNvPr id="38" name="Group 37">
              <a:extLst>
                <a:ext uri="{FF2B5EF4-FFF2-40B4-BE49-F238E27FC236}">
                  <a16:creationId xmlns:a16="http://schemas.microsoft.com/office/drawing/2014/main" id="{59B6C48A-7FC7-FC47-AA65-317B41B2D724}"/>
                </a:ext>
              </a:extLst>
            </p:cNvPr>
            <p:cNvGrpSpPr/>
            <p:nvPr/>
          </p:nvGrpSpPr>
          <p:grpSpPr>
            <a:xfrm>
              <a:off x="7349717" y="3330055"/>
              <a:ext cx="1668785" cy="1588043"/>
              <a:chOff x="313807" y="1112837"/>
              <a:chExt cx="2362200" cy="2284235"/>
            </a:xfrm>
          </p:grpSpPr>
          <p:sp>
            <p:nvSpPr>
              <p:cNvPr id="39" name="Oval 38">
                <a:extLst>
                  <a:ext uri="{FF2B5EF4-FFF2-40B4-BE49-F238E27FC236}">
                    <a16:creationId xmlns:a16="http://schemas.microsoft.com/office/drawing/2014/main" id="{E79EB1FE-0CA0-0347-859C-4D407A091035}"/>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40" name="Picture 39">
                <a:extLst>
                  <a:ext uri="{FF2B5EF4-FFF2-40B4-BE49-F238E27FC236}">
                    <a16:creationId xmlns:a16="http://schemas.microsoft.com/office/drawing/2014/main" id="{A4486911-4BE7-7647-8257-167B2C55B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44" name="TextBox 43">
              <a:extLst>
                <a:ext uri="{FF2B5EF4-FFF2-40B4-BE49-F238E27FC236}">
                  <a16:creationId xmlns:a16="http://schemas.microsoft.com/office/drawing/2014/main" id="{3376E011-E145-1A43-9DAE-693CE3BA3529}"/>
                </a:ext>
              </a:extLst>
            </p:cNvPr>
            <p:cNvSpPr txBox="1"/>
            <p:nvPr/>
          </p:nvSpPr>
          <p:spPr>
            <a:xfrm>
              <a:off x="7558754" y="4516065"/>
              <a:ext cx="1289453" cy="261610"/>
            </a:xfrm>
            <a:prstGeom prst="rect">
              <a:avLst/>
            </a:prstGeom>
            <a:noFill/>
          </p:spPr>
          <p:txBody>
            <a:bodyPr wrap="square" rtlCol="0">
              <a:spAutoFit/>
            </a:bodyPr>
            <a:lstStyle/>
            <a:p>
              <a:pPr algn="ctr"/>
              <a:r>
                <a:rPr lang="en-US" sz="1100" b="1" dirty="0"/>
                <a:t>Public Portal</a:t>
              </a:r>
            </a:p>
          </p:txBody>
        </p:sp>
      </p:grpSp>
      <p:grpSp>
        <p:nvGrpSpPr>
          <p:cNvPr id="54" name="Group 53">
            <a:extLst>
              <a:ext uri="{FF2B5EF4-FFF2-40B4-BE49-F238E27FC236}">
                <a16:creationId xmlns:a16="http://schemas.microsoft.com/office/drawing/2014/main" id="{5B316A4A-6D3A-CA44-B543-6F64178E826E}"/>
              </a:ext>
            </a:extLst>
          </p:cNvPr>
          <p:cNvGrpSpPr/>
          <p:nvPr/>
        </p:nvGrpSpPr>
        <p:grpSpPr>
          <a:xfrm>
            <a:off x="7475484" y="2778189"/>
            <a:ext cx="1537548" cy="1516775"/>
            <a:chOff x="7137571" y="1450819"/>
            <a:chExt cx="1668785" cy="1588043"/>
          </a:xfrm>
        </p:grpSpPr>
        <p:grpSp>
          <p:nvGrpSpPr>
            <p:cNvPr id="41" name="Group 40">
              <a:extLst>
                <a:ext uri="{FF2B5EF4-FFF2-40B4-BE49-F238E27FC236}">
                  <a16:creationId xmlns:a16="http://schemas.microsoft.com/office/drawing/2014/main" id="{6D1565BB-8828-3844-BEB2-21BF6C89A1FA}"/>
                </a:ext>
              </a:extLst>
            </p:cNvPr>
            <p:cNvGrpSpPr/>
            <p:nvPr/>
          </p:nvGrpSpPr>
          <p:grpSpPr>
            <a:xfrm>
              <a:off x="7137571" y="1450819"/>
              <a:ext cx="1668785" cy="1588043"/>
              <a:chOff x="313807" y="1112837"/>
              <a:chExt cx="2362200" cy="2284235"/>
            </a:xfrm>
          </p:grpSpPr>
          <p:sp>
            <p:nvSpPr>
              <p:cNvPr id="42" name="Oval 41">
                <a:extLst>
                  <a:ext uri="{FF2B5EF4-FFF2-40B4-BE49-F238E27FC236}">
                    <a16:creationId xmlns:a16="http://schemas.microsoft.com/office/drawing/2014/main" id="{301C570E-FE0E-4147-B743-C780F2FA0EE0}"/>
                  </a:ext>
                </a:extLst>
              </p:cNvPr>
              <p:cNvSpPr>
                <a:spLocks noChangeArrowheads="1"/>
              </p:cNvSpPr>
              <p:nvPr/>
            </p:nvSpPr>
            <p:spPr bwMode="auto">
              <a:xfrm>
                <a:off x="313807" y="1112837"/>
                <a:ext cx="2362200" cy="2284235"/>
              </a:xfrm>
              <a:prstGeom prst="ellipse">
                <a:avLst/>
              </a:prstGeom>
              <a:noFill/>
              <a:ln w="12700">
                <a:solidFill>
                  <a:schemeClr val="tx1"/>
                </a:solidFill>
                <a:round/>
                <a:headEnd/>
                <a:tailEnd/>
              </a:ln>
              <a:effectLst/>
            </p:spPr>
            <p:txBody>
              <a:bodyPr wrap="none" anchor="ctr"/>
              <a:lstStyle/>
              <a:p>
                <a:endParaRPr lang="en-US" altLang="en-US" b="0" dirty="0">
                  <a:highlight>
                    <a:srgbClr val="FFFF00"/>
                  </a:highlight>
                </a:endParaRPr>
              </a:p>
            </p:txBody>
          </p:sp>
          <p:pic>
            <p:nvPicPr>
              <p:cNvPr id="43" name="Picture 42">
                <a:extLst>
                  <a:ext uri="{FF2B5EF4-FFF2-40B4-BE49-F238E27FC236}">
                    <a16:creationId xmlns:a16="http://schemas.microsoft.com/office/drawing/2014/main" id="{CA826A39-2C44-AC46-A593-3ABDA7AE83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03" y="1592975"/>
                <a:ext cx="1761607" cy="1323958"/>
              </a:xfrm>
              <a:prstGeom prst="rect">
                <a:avLst/>
              </a:prstGeom>
            </p:spPr>
          </p:pic>
        </p:grpSp>
        <p:sp>
          <p:nvSpPr>
            <p:cNvPr id="45" name="TextBox 44">
              <a:extLst>
                <a:ext uri="{FF2B5EF4-FFF2-40B4-BE49-F238E27FC236}">
                  <a16:creationId xmlns:a16="http://schemas.microsoft.com/office/drawing/2014/main" id="{0286D06D-D807-4844-A287-9AD8EA7B7194}"/>
                </a:ext>
              </a:extLst>
            </p:cNvPr>
            <p:cNvSpPr txBox="1"/>
            <p:nvPr/>
          </p:nvSpPr>
          <p:spPr>
            <a:xfrm>
              <a:off x="7327236" y="2623389"/>
              <a:ext cx="1289453" cy="261610"/>
            </a:xfrm>
            <a:prstGeom prst="rect">
              <a:avLst/>
            </a:prstGeom>
            <a:noFill/>
          </p:spPr>
          <p:txBody>
            <a:bodyPr wrap="square" rtlCol="0">
              <a:spAutoFit/>
            </a:bodyPr>
            <a:lstStyle/>
            <a:p>
              <a:pPr algn="ctr"/>
              <a:r>
                <a:rPr lang="en-US" sz="1100" b="1" dirty="0"/>
                <a:t>Prosecutor CMS</a:t>
              </a:r>
            </a:p>
          </p:txBody>
        </p:sp>
      </p:grpSp>
      <p:grpSp>
        <p:nvGrpSpPr>
          <p:cNvPr id="46" name="Group 45">
            <a:extLst>
              <a:ext uri="{FF2B5EF4-FFF2-40B4-BE49-F238E27FC236}">
                <a16:creationId xmlns:a16="http://schemas.microsoft.com/office/drawing/2014/main" id="{64AFFBCE-A6A8-FD46-88E0-5051467C49DF}"/>
              </a:ext>
            </a:extLst>
          </p:cNvPr>
          <p:cNvGrpSpPr/>
          <p:nvPr/>
        </p:nvGrpSpPr>
        <p:grpSpPr>
          <a:xfrm>
            <a:off x="3276643" y="2833173"/>
            <a:ext cx="2525205" cy="1899985"/>
            <a:chOff x="3095159" y="2623557"/>
            <a:chExt cx="2698496" cy="2108200"/>
          </a:xfrm>
        </p:grpSpPr>
        <p:pic>
          <p:nvPicPr>
            <p:cNvPr id="47" name="Picture 46">
              <a:extLst>
                <a:ext uri="{FF2B5EF4-FFF2-40B4-BE49-F238E27FC236}">
                  <a16:creationId xmlns:a16="http://schemas.microsoft.com/office/drawing/2014/main" id="{94B41474-0156-5345-BEDA-F26FEFC4EA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159" y="2623557"/>
              <a:ext cx="2698496" cy="2108200"/>
            </a:xfrm>
            <a:prstGeom prst="rect">
              <a:avLst/>
            </a:prstGeom>
          </p:spPr>
        </p:pic>
        <p:sp>
          <p:nvSpPr>
            <p:cNvPr id="48" name="TextBox 47">
              <a:extLst>
                <a:ext uri="{FF2B5EF4-FFF2-40B4-BE49-F238E27FC236}">
                  <a16:creationId xmlns:a16="http://schemas.microsoft.com/office/drawing/2014/main" id="{47B50333-01E4-C44B-B923-11EA9D2A74A3}"/>
                </a:ext>
              </a:extLst>
            </p:cNvPr>
            <p:cNvSpPr txBox="1"/>
            <p:nvPr/>
          </p:nvSpPr>
          <p:spPr>
            <a:xfrm>
              <a:off x="3241014" y="3342099"/>
              <a:ext cx="2547118" cy="430887"/>
            </a:xfrm>
            <a:prstGeom prst="rect">
              <a:avLst/>
            </a:prstGeom>
            <a:noFill/>
          </p:spPr>
          <p:txBody>
            <a:bodyPr wrap="square" rtlCol="0">
              <a:spAutoFit/>
            </a:bodyPr>
            <a:lstStyle/>
            <a:p>
              <a:pPr algn="ctr"/>
              <a:r>
                <a:rPr lang="en-US" sz="1100" b="1" dirty="0"/>
                <a:t>CLOUD-BASED DEMS INTEGRATION</a:t>
              </a:r>
            </a:p>
          </p:txBody>
        </p:sp>
      </p:grpSp>
      <p:cxnSp>
        <p:nvCxnSpPr>
          <p:cNvPr id="57" name="Straight Arrow Connector 56">
            <a:extLst>
              <a:ext uri="{FF2B5EF4-FFF2-40B4-BE49-F238E27FC236}">
                <a16:creationId xmlns:a16="http://schemas.microsoft.com/office/drawing/2014/main" id="{5C8D3235-D20B-7942-94BC-BB108BEC1BE0}"/>
              </a:ext>
            </a:extLst>
          </p:cNvPr>
          <p:cNvCxnSpPr>
            <a:cxnSpLocks/>
          </p:cNvCxnSpPr>
          <p:nvPr/>
        </p:nvCxnSpPr>
        <p:spPr>
          <a:xfrm>
            <a:off x="1813802" y="3469716"/>
            <a:ext cx="134392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1AE2D126-E423-9848-AB52-883E147D3759}"/>
              </a:ext>
            </a:extLst>
          </p:cNvPr>
          <p:cNvCxnSpPr>
            <a:cxnSpLocks/>
          </p:cNvCxnSpPr>
          <p:nvPr/>
        </p:nvCxnSpPr>
        <p:spPr>
          <a:xfrm>
            <a:off x="6019800" y="3469716"/>
            <a:ext cx="134392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CBBE86F2-D70B-1E42-AEC0-459CADED1BD2}"/>
              </a:ext>
            </a:extLst>
          </p:cNvPr>
          <p:cNvCxnSpPr>
            <a:cxnSpLocks/>
          </p:cNvCxnSpPr>
          <p:nvPr/>
        </p:nvCxnSpPr>
        <p:spPr>
          <a:xfrm flipV="1">
            <a:off x="3077151" y="4511751"/>
            <a:ext cx="492812" cy="48296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199B05E2-E5B5-1748-ABA5-6030619113A6}"/>
              </a:ext>
            </a:extLst>
          </p:cNvPr>
          <p:cNvCxnSpPr>
            <a:cxnSpLocks/>
          </p:cNvCxnSpPr>
          <p:nvPr/>
        </p:nvCxnSpPr>
        <p:spPr>
          <a:xfrm>
            <a:off x="5634412" y="4497390"/>
            <a:ext cx="508414" cy="42414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A7157000-CBA8-424D-8A2D-E31C0D63E3F2}"/>
              </a:ext>
            </a:extLst>
          </p:cNvPr>
          <p:cNvCxnSpPr>
            <a:cxnSpLocks/>
          </p:cNvCxnSpPr>
          <p:nvPr/>
        </p:nvCxnSpPr>
        <p:spPr>
          <a:xfrm>
            <a:off x="4575243" y="4749141"/>
            <a:ext cx="0" cy="43022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9AB64F1F-6518-B346-BD53-FC1C183F8789}"/>
              </a:ext>
            </a:extLst>
          </p:cNvPr>
          <p:cNvCxnSpPr>
            <a:cxnSpLocks/>
          </p:cNvCxnSpPr>
          <p:nvPr/>
        </p:nvCxnSpPr>
        <p:spPr>
          <a:xfrm>
            <a:off x="4581761" y="2373816"/>
            <a:ext cx="0" cy="43022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3" name="Straight Arrow Connector 62">
            <a:extLst>
              <a:ext uri="{FF2B5EF4-FFF2-40B4-BE49-F238E27FC236}">
                <a16:creationId xmlns:a16="http://schemas.microsoft.com/office/drawing/2014/main" id="{3FCFF519-34ED-FB41-9C8C-4060A82E3725}"/>
              </a:ext>
            </a:extLst>
          </p:cNvPr>
          <p:cNvCxnSpPr>
            <a:cxnSpLocks/>
          </p:cNvCxnSpPr>
          <p:nvPr/>
        </p:nvCxnSpPr>
        <p:spPr>
          <a:xfrm flipV="1">
            <a:off x="5843163" y="2416561"/>
            <a:ext cx="412235" cy="42414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4" name="Straight Arrow Connector 63">
            <a:extLst>
              <a:ext uri="{FF2B5EF4-FFF2-40B4-BE49-F238E27FC236}">
                <a16:creationId xmlns:a16="http://schemas.microsoft.com/office/drawing/2014/main" id="{BB8EF647-D02B-054F-9EC2-48761AA7306C}"/>
              </a:ext>
            </a:extLst>
          </p:cNvPr>
          <p:cNvCxnSpPr>
            <a:cxnSpLocks/>
          </p:cNvCxnSpPr>
          <p:nvPr/>
        </p:nvCxnSpPr>
        <p:spPr>
          <a:xfrm>
            <a:off x="2748169" y="2416561"/>
            <a:ext cx="508414" cy="42414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pic>
        <p:nvPicPr>
          <p:cNvPr id="65" name="Picture 64">
            <a:extLst>
              <a:ext uri="{FF2B5EF4-FFF2-40B4-BE49-F238E27FC236}">
                <a16:creationId xmlns:a16="http://schemas.microsoft.com/office/drawing/2014/main" id="{006E19CD-7C76-5049-AA43-752A795F1B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3007" y="2903727"/>
            <a:ext cx="829194" cy="625664"/>
          </a:xfrm>
          <a:prstGeom prst="rect">
            <a:avLst/>
          </a:prstGeom>
        </p:spPr>
      </p:pic>
    </p:spTree>
    <p:extLst>
      <p:ext uri="{BB962C8B-B14F-4D97-AF65-F5344CB8AC3E}">
        <p14:creationId xmlns:p14="http://schemas.microsoft.com/office/powerpoint/2010/main" val="1671442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Maintains existing systems, but allows for data integration</a:t>
            </a:r>
          </a:p>
          <a:p>
            <a:pPr marL="109728" indent="0">
              <a:buNone/>
            </a:pPr>
            <a:endParaRPr lang="en-US" dirty="0"/>
          </a:p>
          <a:p>
            <a:r>
              <a:rPr lang="en-US" dirty="0"/>
              <a:t>Requires extensive collaborative operational and budgetary planning</a:t>
            </a:r>
          </a:p>
          <a:p>
            <a:pPr marL="109728" indent="0">
              <a:buNone/>
            </a:pPr>
            <a:endParaRPr lang="en-US" dirty="0"/>
          </a:p>
          <a:p>
            <a:r>
              <a:rPr lang="en-US" dirty="0" smtClean="0"/>
              <a:t>May cost </a:t>
            </a:r>
            <a:r>
              <a:rPr lang="en-US" dirty="0"/>
              <a:t>less to implement</a:t>
            </a:r>
          </a:p>
          <a:p>
            <a:pPr marL="109728" indent="0">
              <a:buNone/>
            </a:pPr>
            <a:endParaRPr lang="en-US" dirty="0"/>
          </a:p>
          <a:p>
            <a:r>
              <a:rPr lang="en-US" dirty="0"/>
              <a:t>Can be made operational relatively quickly</a:t>
            </a:r>
          </a:p>
          <a:p>
            <a:pPr marL="109728" indent="0">
              <a:buNone/>
            </a:pPr>
            <a:endParaRPr lang="en-US" dirty="0"/>
          </a:p>
          <a:p>
            <a:r>
              <a:rPr lang="en-US" dirty="0" smtClean="0"/>
              <a:t>Flexibility in DEM system provider </a:t>
            </a:r>
            <a:endParaRPr lang="en-US" dirty="0"/>
          </a:p>
          <a:p>
            <a:pPr marL="109728" indent="0">
              <a:buNone/>
            </a:pPr>
            <a:endParaRPr lang="en-US" dirty="0"/>
          </a:p>
          <a:p>
            <a:r>
              <a:rPr lang="en-US" dirty="0" smtClean="0"/>
              <a:t>Allows for the individualized solution for </a:t>
            </a:r>
            <a:r>
              <a:rPr lang="en-US" smtClean="0"/>
              <a:t>each function </a:t>
            </a:r>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32</a:t>
            </a:fld>
            <a:endParaRPr lang="en-US"/>
          </a:p>
        </p:txBody>
      </p:sp>
      <p:sp>
        <p:nvSpPr>
          <p:cNvPr id="4" name="Title 3"/>
          <p:cNvSpPr>
            <a:spLocks noGrp="1"/>
          </p:cNvSpPr>
          <p:nvPr>
            <p:ph type="title"/>
          </p:nvPr>
        </p:nvSpPr>
        <p:spPr/>
        <p:txBody>
          <a:bodyPr/>
          <a:lstStyle/>
          <a:p>
            <a:r>
              <a:rPr lang="en-US" dirty="0"/>
              <a:t>Some FSI Factors for Consideration</a:t>
            </a:r>
          </a:p>
        </p:txBody>
      </p:sp>
    </p:spTree>
    <p:extLst>
      <p:ext uri="{BB962C8B-B14F-4D97-AF65-F5344CB8AC3E}">
        <p14:creationId xmlns:p14="http://schemas.microsoft.com/office/powerpoint/2010/main" val="2614778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Things a DEMS Should Do:</a:t>
            </a:r>
          </a:p>
        </p:txBody>
      </p:sp>
      <p:sp>
        <p:nvSpPr>
          <p:cNvPr id="3" name="Content Placeholder 2"/>
          <p:cNvSpPr>
            <a:spLocks noGrp="1"/>
          </p:cNvSpPr>
          <p:nvPr>
            <p:ph sz="quarter" idx="2"/>
          </p:nvPr>
        </p:nvSpPr>
        <p:spPr/>
        <p:txBody>
          <a:bodyPr>
            <a:normAutofit lnSpcReduction="10000"/>
          </a:bodyPr>
          <a:lstStyle/>
          <a:p>
            <a:r>
              <a:rPr lang="en-US" dirty="0" smtClean="0"/>
              <a:t>Integrate </a:t>
            </a:r>
            <a:r>
              <a:rPr lang="en-US" dirty="0"/>
              <a:t>all relevant systems</a:t>
            </a:r>
          </a:p>
          <a:p>
            <a:r>
              <a:rPr lang="en-US" dirty="0"/>
              <a:t>Access and search all systems</a:t>
            </a:r>
          </a:p>
          <a:p>
            <a:r>
              <a:rPr lang="en-US" dirty="0"/>
              <a:t>Be easy to use with an intuitive interface</a:t>
            </a:r>
          </a:p>
          <a:p>
            <a:r>
              <a:rPr lang="en-US" dirty="0"/>
              <a:t>Provide content “packaging” </a:t>
            </a:r>
          </a:p>
          <a:p>
            <a:r>
              <a:rPr lang="en-US" dirty="0"/>
              <a:t>Embed real-time updates</a:t>
            </a:r>
          </a:p>
          <a:p>
            <a:r>
              <a:rPr lang="en-US" dirty="0"/>
              <a:t>Have a share capability</a:t>
            </a:r>
          </a:p>
          <a:p>
            <a:r>
              <a:rPr lang="en-US" dirty="0"/>
              <a:t>Have extensive auditing capabilities </a:t>
            </a:r>
          </a:p>
        </p:txBody>
      </p:sp>
      <p:sp>
        <p:nvSpPr>
          <p:cNvPr id="4" name="Content Placeholder 3"/>
          <p:cNvSpPr>
            <a:spLocks noGrp="1"/>
          </p:cNvSpPr>
          <p:nvPr>
            <p:ph sz="quarter" idx="4"/>
          </p:nvPr>
        </p:nvSpPr>
        <p:spPr/>
        <p:txBody>
          <a:bodyPr/>
          <a:lstStyle/>
          <a:p>
            <a:r>
              <a:rPr lang="en-US" dirty="0"/>
              <a:t>Be adaptable and scalable</a:t>
            </a:r>
          </a:p>
          <a:p>
            <a:r>
              <a:rPr lang="en-US" dirty="0"/>
              <a:t>Apply content analytics</a:t>
            </a:r>
          </a:p>
          <a:p>
            <a:r>
              <a:rPr lang="en-US" dirty="0"/>
              <a:t>Have a robust administrative function</a:t>
            </a:r>
          </a:p>
          <a:p>
            <a:r>
              <a:rPr lang="en-US" dirty="0"/>
              <a:t>Provide conversion capabilities</a:t>
            </a:r>
          </a:p>
          <a:p>
            <a:r>
              <a:rPr lang="en-US" dirty="0"/>
              <a:t>Have extensive system security measures</a:t>
            </a:r>
          </a:p>
          <a:p>
            <a:r>
              <a:rPr lang="en-US" dirty="0"/>
              <a:t>Provide an effective cloud storage solution </a:t>
            </a:r>
          </a:p>
        </p:txBody>
      </p:sp>
      <p:sp>
        <p:nvSpPr>
          <p:cNvPr id="5" name="Slide Number Placeholder 4"/>
          <p:cNvSpPr>
            <a:spLocks noGrp="1"/>
          </p:cNvSpPr>
          <p:nvPr>
            <p:ph type="sldNum" sz="quarter" idx="12"/>
          </p:nvPr>
        </p:nvSpPr>
        <p:spPr/>
        <p:txBody>
          <a:bodyPr/>
          <a:lstStyle/>
          <a:p>
            <a:fld id="{A81D8587-F0F0-4E71-AEC1-8DDE4B7CEF7F}" type="slidenum">
              <a:rPr lang="en-US" smtClean="0"/>
              <a:t>33</a:t>
            </a:fld>
            <a:endParaRPr lang="en-US"/>
          </a:p>
        </p:txBody>
      </p:sp>
    </p:spTree>
    <p:extLst>
      <p:ext uri="{BB962C8B-B14F-4D97-AF65-F5344CB8AC3E}">
        <p14:creationId xmlns:p14="http://schemas.microsoft.com/office/powerpoint/2010/main" val="2759075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Local criminal justice communities need to work together to develop a vision and model on which to guide future funding, procurement, and use of a DEMS.</a:t>
            </a:r>
          </a:p>
          <a:p>
            <a:pPr marL="109728" indent="0">
              <a:buNone/>
            </a:pPr>
            <a:endParaRPr lang="en-US" dirty="0"/>
          </a:p>
          <a:p>
            <a:r>
              <a:rPr lang="en-US" dirty="0"/>
              <a:t>Failure to do so will cost money and impact prosecutions. </a:t>
            </a:r>
          </a:p>
        </p:txBody>
      </p:sp>
      <p:sp>
        <p:nvSpPr>
          <p:cNvPr id="3" name="Slide Number Placeholder 2"/>
          <p:cNvSpPr>
            <a:spLocks noGrp="1"/>
          </p:cNvSpPr>
          <p:nvPr>
            <p:ph type="sldNum" sz="quarter" idx="12"/>
          </p:nvPr>
        </p:nvSpPr>
        <p:spPr/>
        <p:txBody>
          <a:bodyPr/>
          <a:lstStyle/>
          <a:p>
            <a:fld id="{A81D8587-F0F0-4E71-AEC1-8DDE4B7CEF7F}" type="slidenum">
              <a:rPr lang="en-US" smtClean="0"/>
              <a:t>34</a:t>
            </a:fld>
            <a:endParaRPr lang="en-US"/>
          </a:p>
        </p:txBody>
      </p:sp>
      <p:sp>
        <p:nvSpPr>
          <p:cNvPr id="4" name="Title 3"/>
          <p:cNvSpPr>
            <a:spLocks noGrp="1"/>
          </p:cNvSpPr>
          <p:nvPr>
            <p:ph type="title"/>
          </p:nvPr>
        </p:nvSpPr>
        <p:spPr/>
        <p:txBody>
          <a:bodyPr/>
          <a:lstStyle/>
          <a:p>
            <a:r>
              <a:rPr lang="en-US" dirty="0"/>
              <a:t>Two Final Thoughts </a:t>
            </a:r>
          </a:p>
        </p:txBody>
      </p:sp>
    </p:spTree>
    <p:extLst>
      <p:ext uri="{BB962C8B-B14F-4D97-AF65-F5344CB8AC3E}">
        <p14:creationId xmlns:p14="http://schemas.microsoft.com/office/powerpoint/2010/main" val="240880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Clr>
                <a:srgbClr val="0087C2"/>
              </a:buClr>
              <a:defRPr/>
            </a:pPr>
            <a:r>
              <a:rPr lang="en-US" altLang="en-US" sz="2400" dirty="0">
                <a:solidFill>
                  <a:prstClr val="black"/>
                </a:solidFill>
              </a:rPr>
              <a:t>BJA Body-Worn Camera Toolkit </a:t>
            </a:r>
            <a:r>
              <a:rPr lang="en-US" altLang="en-US" sz="2000" dirty="0">
                <a:solidFill>
                  <a:prstClr val="black"/>
                </a:solidFill>
              </a:rPr>
              <a:t>(</a:t>
            </a:r>
            <a:r>
              <a:rPr lang="en-US" altLang="en-US" sz="2000" dirty="0">
                <a:solidFill>
                  <a:prstClr val="black"/>
                </a:solidFill>
                <a:hlinkClick r:id="rId2"/>
              </a:rPr>
              <a:t>https://www.bja.gov/bwc</a:t>
            </a:r>
            <a:r>
              <a:rPr lang="en-US" altLang="en-US" sz="2000" dirty="0">
                <a:solidFill>
                  <a:prstClr val="black"/>
                </a:solidFill>
              </a:rPr>
              <a:t>)</a:t>
            </a:r>
          </a:p>
          <a:p>
            <a:pPr marL="109537" lvl="0" indent="0">
              <a:buClr>
                <a:srgbClr val="0087C2"/>
              </a:buClr>
              <a:buNone/>
              <a:defRPr/>
            </a:pPr>
            <a:endParaRPr lang="en-US" altLang="en-US" sz="2000" dirty="0" smtClean="0">
              <a:solidFill>
                <a:prstClr val="black"/>
              </a:solidFill>
            </a:endParaRPr>
          </a:p>
          <a:p>
            <a:pPr lvl="0">
              <a:buClr>
                <a:srgbClr val="0087C2"/>
              </a:buClr>
              <a:defRPr/>
            </a:pPr>
            <a:r>
              <a:rPr lang="en-US" altLang="en-US" sz="2400" dirty="0" smtClean="0">
                <a:solidFill>
                  <a:prstClr val="black"/>
                </a:solidFill>
              </a:rPr>
              <a:t>Getting </a:t>
            </a:r>
            <a:r>
              <a:rPr lang="en-US" altLang="en-US" sz="2400" dirty="0">
                <a:solidFill>
                  <a:prstClr val="black"/>
                </a:solidFill>
              </a:rPr>
              <a:t>started guide </a:t>
            </a:r>
            <a:r>
              <a:rPr lang="en-US" altLang="en-US" sz="1800" dirty="0">
                <a:solidFill>
                  <a:prstClr val="black"/>
                </a:solidFill>
              </a:rPr>
              <a:t>(</a:t>
            </a:r>
            <a:r>
              <a:rPr lang="en-US" altLang="en-US" sz="1800" dirty="0">
                <a:solidFill>
                  <a:prstClr val="black"/>
                </a:solidFill>
                <a:hlinkClick r:id="rId3"/>
              </a:rPr>
              <a:t>https://www.bja.gov/bwc/topics-gettingstarted.html</a:t>
            </a:r>
            <a:r>
              <a:rPr lang="en-US" altLang="en-US" sz="1800" dirty="0">
                <a:solidFill>
                  <a:prstClr val="black"/>
                </a:solidFill>
              </a:rPr>
              <a:t>)</a:t>
            </a:r>
          </a:p>
          <a:p>
            <a:pPr lvl="0">
              <a:buClr>
                <a:srgbClr val="0087C2"/>
              </a:buClr>
              <a:defRPr/>
            </a:pPr>
            <a:endParaRPr lang="en-US" altLang="en-US" sz="2400" dirty="0" smtClean="0">
              <a:solidFill>
                <a:prstClr val="black"/>
              </a:solidFill>
            </a:endParaRPr>
          </a:p>
          <a:p>
            <a:pPr lvl="0">
              <a:buClr>
                <a:srgbClr val="0087C2"/>
              </a:buClr>
              <a:defRPr/>
            </a:pPr>
            <a:r>
              <a:rPr lang="en-US" altLang="en-US" sz="2400" dirty="0" smtClean="0">
                <a:solidFill>
                  <a:prstClr val="black"/>
                </a:solidFill>
              </a:rPr>
              <a:t>TTA </a:t>
            </a:r>
            <a:r>
              <a:rPr lang="en-US" altLang="en-US" sz="2400" dirty="0">
                <a:solidFill>
                  <a:prstClr val="black"/>
                </a:solidFill>
              </a:rPr>
              <a:t>website </a:t>
            </a:r>
            <a:r>
              <a:rPr lang="en-US" altLang="en-US" sz="2000" dirty="0">
                <a:solidFill>
                  <a:prstClr val="black"/>
                </a:solidFill>
              </a:rPr>
              <a:t>(</a:t>
            </a:r>
            <a:r>
              <a:rPr lang="en-US" altLang="en-US" sz="2000" dirty="0">
                <a:solidFill>
                  <a:prstClr val="black"/>
                </a:solidFill>
                <a:hlinkClick r:id="rId4"/>
              </a:rPr>
              <a:t>www.bwctta.com</a:t>
            </a:r>
            <a:r>
              <a:rPr lang="en-US" altLang="en-US" sz="2000" dirty="0" smtClean="0">
                <a:solidFill>
                  <a:prstClr val="black"/>
                </a:solidFill>
              </a:rPr>
              <a:t>)</a:t>
            </a:r>
          </a:p>
          <a:p>
            <a:pPr lvl="1">
              <a:buClr>
                <a:srgbClr val="0087C2"/>
              </a:buClr>
              <a:defRPr/>
            </a:pPr>
            <a:r>
              <a:rPr lang="en-US" altLang="en-US" sz="2000" dirty="0" smtClean="0">
                <a:solidFill>
                  <a:prstClr val="black"/>
                </a:solidFill>
              </a:rPr>
              <a:t>Includes Webinars on BWC-CAD Integration &amp; </a:t>
            </a:r>
            <a:br>
              <a:rPr lang="en-US" altLang="en-US" sz="2000" dirty="0" smtClean="0">
                <a:solidFill>
                  <a:prstClr val="black"/>
                </a:solidFill>
              </a:rPr>
            </a:br>
            <a:r>
              <a:rPr lang="en-US" altLang="en-US" sz="2000" dirty="0" smtClean="0">
                <a:solidFill>
                  <a:prstClr val="black"/>
                </a:solidFill>
              </a:rPr>
              <a:t>Digital Evidence Management </a:t>
            </a:r>
            <a:r>
              <a:rPr lang="en-US" sz="2000" u="sng" dirty="0" smtClean="0">
                <a:hlinkClick r:id="rId5"/>
              </a:rPr>
              <a:t>http</a:t>
            </a:r>
            <a:r>
              <a:rPr lang="en-US" sz="2000" u="sng" dirty="0">
                <a:hlinkClick r:id="rId5"/>
              </a:rPr>
              <a:t>://bwctta.com/tta/webinars/</a:t>
            </a:r>
            <a:endParaRPr lang="en-US" altLang="en-US" sz="2000" dirty="0" smtClean="0">
              <a:solidFill>
                <a:prstClr val="black"/>
              </a:solidFill>
            </a:endParaRPr>
          </a:p>
          <a:p>
            <a:pPr lvl="2">
              <a:buClr>
                <a:srgbClr val="0087C2"/>
              </a:buClr>
              <a:defRPr/>
            </a:pPr>
            <a:endParaRPr lang="en-US" altLang="en-US" sz="1400" dirty="0" smtClean="0">
              <a:solidFill>
                <a:prstClr val="black"/>
              </a:solidFill>
            </a:endParaRPr>
          </a:p>
          <a:p>
            <a:pPr lvl="0">
              <a:buClr>
                <a:srgbClr val="0087C2"/>
              </a:buClr>
              <a:defRPr/>
            </a:pPr>
            <a:r>
              <a:rPr lang="en-US" altLang="en-US" sz="2000" dirty="0" smtClean="0">
                <a:solidFill>
                  <a:prstClr val="black"/>
                </a:solidFill>
              </a:rPr>
              <a:t>BWC </a:t>
            </a:r>
            <a:r>
              <a:rPr lang="en-US" altLang="en-US" sz="2000" dirty="0">
                <a:solidFill>
                  <a:prstClr val="black"/>
                </a:solidFill>
              </a:rPr>
              <a:t>subject matter experts</a:t>
            </a:r>
          </a:p>
          <a:p>
            <a:pPr marL="109537" lvl="0" indent="0">
              <a:buClr>
                <a:srgbClr val="0087C2"/>
              </a:buClr>
              <a:buNone/>
              <a:defRPr/>
            </a:pPr>
            <a:endParaRPr lang="en-US" altLang="en-US" sz="2400" dirty="0" smtClean="0">
              <a:solidFill>
                <a:prstClr val="black"/>
              </a:solidFill>
            </a:endParaRPr>
          </a:p>
          <a:p>
            <a:pPr lvl="0">
              <a:buClr>
                <a:srgbClr val="0087C2"/>
              </a:buClr>
              <a:defRPr/>
            </a:pPr>
            <a:r>
              <a:rPr lang="en-US" altLang="en-US" sz="2400" dirty="0" smtClean="0">
                <a:solidFill>
                  <a:prstClr val="black"/>
                </a:solidFill>
              </a:rPr>
              <a:t>TTA </a:t>
            </a:r>
            <a:r>
              <a:rPr lang="en-US" altLang="en-US" sz="2400" dirty="0">
                <a:solidFill>
                  <a:prstClr val="black"/>
                </a:solidFill>
              </a:rPr>
              <a:t>email address </a:t>
            </a:r>
            <a:r>
              <a:rPr lang="en-US" altLang="en-US" sz="2000" dirty="0">
                <a:solidFill>
                  <a:prstClr val="black"/>
                </a:solidFill>
              </a:rPr>
              <a:t>(</a:t>
            </a:r>
            <a:r>
              <a:rPr lang="en-US" altLang="en-US" sz="2000" dirty="0">
                <a:solidFill>
                  <a:prstClr val="black"/>
                </a:solidFill>
                <a:hlinkClick r:id="rId6"/>
              </a:rPr>
              <a:t>BWCTTA@cna.org</a:t>
            </a:r>
            <a:r>
              <a:rPr lang="en-US" altLang="en-US" sz="2000" dirty="0">
                <a:solidFill>
                  <a:prstClr val="black"/>
                </a:solidFill>
              </a:rPr>
              <a:t>)</a:t>
            </a:r>
          </a:p>
          <a:p>
            <a:endParaRPr lang="en-US" sz="2800" dirty="0"/>
          </a:p>
        </p:txBody>
      </p:sp>
      <p:sp>
        <p:nvSpPr>
          <p:cNvPr id="3" name="Slide Number Placeholder 2"/>
          <p:cNvSpPr>
            <a:spLocks noGrp="1"/>
          </p:cNvSpPr>
          <p:nvPr>
            <p:ph type="sldNum" sz="quarter" idx="12"/>
          </p:nvPr>
        </p:nvSpPr>
        <p:spPr/>
        <p:txBody>
          <a:bodyPr/>
          <a:lstStyle/>
          <a:p>
            <a:fld id="{A81D8587-F0F0-4E71-AEC1-8DDE4B7CEF7F}" type="slidenum">
              <a:rPr lang="en-US" smtClean="0"/>
              <a:t>35</a:t>
            </a:fld>
            <a:endParaRPr lang="en-US"/>
          </a:p>
        </p:txBody>
      </p:sp>
      <p:sp>
        <p:nvSpPr>
          <p:cNvPr id="4" name="Title 3"/>
          <p:cNvSpPr>
            <a:spLocks noGrp="1"/>
          </p:cNvSpPr>
          <p:nvPr>
            <p:ph type="title"/>
          </p:nvPr>
        </p:nvSpPr>
        <p:spPr/>
        <p:txBody>
          <a:bodyPr/>
          <a:lstStyle/>
          <a:p>
            <a:r>
              <a:rPr lang="en-US" dirty="0">
                <a:solidFill>
                  <a:srgbClr val="1F497D"/>
                </a:solidFill>
              </a:rPr>
              <a:t>Resources</a:t>
            </a:r>
            <a:endParaRPr lang="en-US" dirty="0"/>
          </a:p>
        </p:txBody>
      </p:sp>
    </p:spTree>
    <p:extLst>
      <p:ext uri="{BB962C8B-B14F-4D97-AF65-F5344CB8AC3E}">
        <p14:creationId xmlns:p14="http://schemas.microsoft.com/office/powerpoint/2010/main" val="2869361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Please let us know your thoughts. </a:t>
            </a:r>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D8587-F0F0-4E71-AEC1-8DDE4B7CEF7F}" type="slidenum">
              <a:rPr kumimoji="0" lang="en-US" sz="14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prstClr val="black"/>
              </a:solidFill>
              <a:effectLst/>
              <a:uLnTx/>
              <a:uFillTx/>
              <a:latin typeface="Constantia"/>
              <a:ea typeface="+mn-ea"/>
              <a:cs typeface="+mn-cs"/>
            </a:endParaRPr>
          </a:p>
        </p:txBody>
      </p:sp>
      <p:sp>
        <p:nvSpPr>
          <p:cNvPr id="4" name="Title 3"/>
          <p:cNvSpPr>
            <a:spLocks noGrp="1"/>
          </p:cNvSpPr>
          <p:nvPr>
            <p:ph type="title"/>
          </p:nvPr>
        </p:nvSpPr>
        <p:spPr/>
        <p:txBody>
          <a:bodyPr/>
          <a:lstStyle/>
          <a:p>
            <a:r>
              <a:rPr lang="en-US" dirty="0"/>
              <a:t>Questions and answers</a:t>
            </a:r>
          </a:p>
        </p:txBody>
      </p:sp>
    </p:spTree>
    <p:extLst>
      <p:ext uri="{BB962C8B-B14F-4D97-AF65-F5344CB8AC3E}">
        <p14:creationId xmlns:p14="http://schemas.microsoft.com/office/powerpoint/2010/main" val="40334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28650" y="1295400"/>
            <a:ext cx="7886700" cy="5105400"/>
          </a:xfrm>
        </p:spPr>
        <p:txBody>
          <a:bodyPr>
            <a:normAutofit fontScale="92500" lnSpcReduction="20000"/>
          </a:bodyPr>
          <a:lstStyle/>
          <a:p>
            <a:r>
              <a:rPr lang="en-US" dirty="0"/>
              <a:t>What is Digital Evidence Integration?</a:t>
            </a:r>
          </a:p>
          <a:p>
            <a:pPr marL="109728" indent="0">
              <a:buNone/>
            </a:pPr>
            <a:endParaRPr lang="en-US" dirty="0"/>
          </a:p>
          <a:p>
            <a:r>
              <a:rPr lang="en-US" dirty="0"/>
              <a:t>Examples of Digital Evidence</a:t>
            </a:r>
          </a:p>
          <a:p>
            <a:pPr marL="109728" indent="0">
              <a:buNone/>
            </a:pPr>
            <a:endParaRPr lang="en-US" dirty="0"/>
          </a:p>
          <a:p>
            <a:r>
              <a:rPr lang="en-US" dirty="0"/>
              <a:t>Benefits of Digital Evidence Integration</a:t>
            </a:r>
          </a:p>
          <a:p>
            <a:pPr marL="109728" indent="0">
              <a:buNone/>
            </a:pPr>
            <a:endParaRPr lang="en-US" dirty="0"/>
          </a:p>
          <a:p>
            <a:r>
              <a:rPr lang="en-US" dirty="0"/>
              <a:t>Current Digital Evidence Systems</a:t>
            </a:r>
          </a:p>
          <a:p>
            <a:pPr marL="109728" indent="0">
              <a:buNone/>
            </a:pPr>
            <a:endParaRPr lang="en-US" dirty="0"/>
          </a:p>
          <a:p>
            <a:r>
              <a:rPr lang="en-US" dirty="0"/>
              <a:t>Future Integrated Digital Evidence Systems</a:t>
            </a:r>
          </a:p>
          <a:p>
            <a:pPr marL="109728" indent="0">
              <a:buNone/>
            </a:pPr>
            <a:endParaRPr lang="en-US" dirty="0"/>
          </a:p>
          <a:p>
            <a:r>
              <a:rPr lang="en-US" dirty="0"/>
              <a:t>BWC-CAD Integration</a:t>
            </a:r>
          </a:p>
          <a:p>
            <a:pPr marL="109728" indent="0">
              <a:buNone/>
            </a:pPr>
            <a:endParaRPr lang="en-US" dirty="0"/>
          </a:p>
          <a:p>
            <a:r>
              <a:rPr lang="en-US" dirty="0"/>
              <a:t>Digital Evidence Integration and NG911</a:t>
            </a:r>
          </a:p>
          <a:p>
            <a:endParaRPr lang="en-US" dirty="0"/>
          </a:p>
        </p:txBody>
      </p:sp>
      <p:sp>
        <p:nvSpPr>
          <p:cNvPr id="4" name="Slide Number Placeholder 3"/>
          <p:cNvSpPr>
            <a:spLocks noGrp="1"/>
          </p:cNvSpPr>
          <p:nvPr>
            <p:ph type="sldNum" sz="quarter" idx="12"/>
          </p:nvPr>
        </p:nvSpPr>
        <p:spPr/>
        <p:txBody>
          <a:bodyPr/>
          <a:lstStyle/>
          <a:p>
            <a:fld id="{A81D8587-F0F0-4E71-AEC1-8DDE4B7CEF7F}" type="slidenum">
              <a:rPr lang="en-US" smtClean="0"/>
              <a:t>4</a:t>
            </a:fld>
            <a:endParaRPr lang="en-US"/>
          </a:p>
        </p:txBody>
      </p:sp>
    </p:spTree>
    <p:extLst>
      <p:ext uri="{BB962C8B-B14F-4D97-AF65-F5344CB8AC3E}">
        <p14:creationId xmlns:p14="http://schemas.microsoft.com/office/powerpoint/2010/main" val="377870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What is Digital Evidence Integration?</a:t>
            </a:r>
          </a:p>
        </p:txBody>
      </p:sp>
      <p:sp>
        <p:nvSpPr>
          <p:cNvPr id="3" name="Content Placeholder 2"/>
          <p:cNvSpPr>
            <a:spLocks noGrp="1"/>
          </p:cNvSpPr>
          <p:nvPr>
            <p:ph idx="1"/>
          </p:nvPr>
        </p:nvSpPr>
        <p:spPr>
          <a:xfrm>
            <a:off x="457200" y="1481328"/>
            <a:ext cx="8610600" cy="4690872"/>
          </a:xfrm>
        </p:spPr>
        <p:txBody>
          <a:bodyPr>
            <a:normAutofit fontScale="92500" lnSpcReduction="10000"/>
          </a:bodyPr>
          <a:lstStyle/>
          <a:p>
            <a:pPr lvl="0"/>
            <a:r>
              <a:rPr lang="en-US" dirty="0"/>
              <a:t>Digital evidence integration - a process which optimally compiles:</a:t>
            </a:r>
          </a:p>
          <a:p>
            <a:pPr lvl="1"/>
            <a:r>
              <a:rPr lang="en-US" dirty="0"/>
              <a:t>Videos</a:t>
            </a:r>
          </a:p>
          <a:p>
            <a:pPr lvl="1"/>
            <a:r>
              <a:rPr lang="en-US" dirty="0"/>
              <a:t>Photographs</a:t>
            </a:r>
          </a:p>
          <a:p>
            <a:pPr lvl="1"/>
            <a:r>
              <a:rPr lang="en-US" dirty="0"/>
              <a:t>Electronic files, and </a:t>
            </a:r>
          </a:p>
          <a:p>
            <a:pPr lvl="1"/>
            <a:r>
              <a:rPr lang="en-US" dirty="0"/>
              <a:t>Other digital data</a:t>
            </a:r>
          </a:p>
          <a:p>
            <a:pPr marL="137160" indent="0">
              <a:buNone/>
            </a:pPr>
            <a:r>
              <a:rPr lang="en-US" dirty="0"/>
              <a:t> into a common repository or system</a:t>
            </a:r>
          </a:p>
          <a:p>
            <a:pPr marL="137160" indent="0">
              <a:buNone/>
            </a:pPr>
            <a:endParaRPr lang="en-US" dirty="0"/>
          </a:p>
          <a:p>
            <a:r>
              <a:rPr lang="en-US" dirty="0"/>
              <a:t>Allows evidence to be viewed in one place</a:t>
            </a:r>
          </a:p>
          <a:p>
            <a:r>
              <a:rPr lang="en-US" dirty="0"/>
              <a:t>Provides a consolidated evidentiary view of a given </a:t>
            </a:r>
            <a:r>
              <a:rPr lang="en-US" dirty="0" smtClean="0"/>
              <a:t>case</a:t>
            </a:r>
          </a:p>
          <a:p>
            <a:r>
              <a:rPr lang="en-US" dirty="0" smtClean="0"/>
              <a:t>Can provide intelligence based on commonalities across events and source of digital media evidence</a:t>
            </a:r>
            <a:endParaRPr lang="en-US" dirty="0"/>
          </a:p>
        </p:txBody>
      </p:sp>
      <p:sp>
        <p:nvSpPr>
          <p:cNvPr id="4" name="Slide Number Placeholder 3"/>
          <p:cNvSpPr>
            <a:spLocks noGrp="1"/>
          </p:cNvSpPr>
          <p:nvPr>
            <p:ph type="sldNum" sz="quarter" idx="12"/>
          </p:nvPr>
        </p:nvSpPr>
        <p:spPr/>
        <p:txBody>
          <a:bodyPr/>
          <a:lstStyle/>
          <a:p>
            <a:fld id="{A81D8587-F0F0-4E71-AEC1-8DDE4B7CEF7F}" type="slidenum">
              <a:rPr lang="en-US" smtClean="0"/>
              <a:t>5</a:t>
            </a:fld>
            <a:endParaRPr lang="en-US"/>
          </a:p>
        </p:txBody>
      </p:sp>
    </p:spTree>
    <p:extLst>
      <p:ext uri="{BB962C8B-B14F-4D97-AF65-F5344CB8AC3E}">
        <p14:creationId xmlns:p14="http://schemas.microsoft.com/office/powerpoint/2010/main" val="7512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lvl="0"/>
            <a:r>
              <a:rPr lang="en-US" dirty="0"/>
              <a:t>Examples of Digital Evidence</a:t>
            </a:r>
          </a:p>
        </p:txBody>
      </p:sp>
      <p:sp>
        <p:nvSpPr>
          <p:cNvPr id="3" name="Content Placeholder 2"/>
          <p:cNvSpPr>
            <a:spLocks noGrp="1"/>
          </p:cNvSpPr>
          <p:nvPr>
            <p:ph idx="1"/>
          </p:nvPr>
        </p:nvSpPr>
        <p:spPr>
          <a:xfrm>
            <a:off x="628650" y="1143000"/>
            <a:ext cx="8439150" cy="4953000"/>
          </a:xfrm>
        </p:spPr>
        <p:txBody>
          <a:bodyPr>
            <a:normAutofit fontScale="85000" lnSpcReduction="20000"/>
          </a:bodyPr>
          <a:lstStyle/>
          <a:p>
            <a:pPr lvl="0"/>
            <a:r>
              <a:rPr lang="en-US" sz="2800" dirty="0"/>
              <a:t>BWC video</a:t>
            </a:r>
          </a:p>
          <a:p>
            <a:pPr lvl="0"/>
            <a:r>
              <a:rPr lang="en-US" sz="2800" dirty="0"/>
              <a:t>In-car video (ICV or “dash cams”)</a:t>
            </a:r>
          </a:p>
          <a:p>
            <a:r>
              <a:rPr lang="en-US" sz="2800" dirty="0"/>
              <a:t>Automated license plate reader (LPR) images and data</a:t>
            </a:r>
          </a:p>
          <a:p>
            <a:pPr lvl="0"/>
            <a:r>
              <a:rPr lang="en-US" sz="2800" dirty="0"/>
              <a:t>Closed circuit TV camera video files:</a:t>
            </a:r>
          </a:p>
          <a:p>
            <a:pPr lvl="1"/>
            <a:r>
              <a:rPr lang="en-US" sz="2400" dirty="0"/>
              <a:t>Law enforcement</a:t>
            </a:r>
          </a:p>
          <a:p>
            <a:pPr lvl="1"/>
            <a:r>
              <a:rPr lang="en-US" sz="2400" dirty="0"/>
              <a:t>Transportation, public works, and other government agencies</a:t>
            </a:r>
          </a:p>
          <a:p>
            <a:pPr lvl="0"/>
            <a:r>
              <a:rPr lang="en-US" sz="2800" dirty="0"/>
              <a:t>Helicopter, airplane, and drone photos and videos</a:t>
            </a:r>
          </a:p>
          <a:p>
            <a:pPr lvl="0"/>
            <a:r>
              <a:rPr lang="en-US" sz="2800" dirty="0"/>
              <a:t>Crime scene photos and videos</a:t>
            </a:r>
          </a:p>
          <a:p>
            <a:pPr lvl="0"/>
            <a:r>
              <a:rPr lang="en-US" sz="2800" dirty="0"/>
              <a:t>Computer files</a:t>
            </a:r>
          </a:p>
          <a:p>
            <a:pPr lvl="0"/>
            <a:r>
              <a:rPr lang="en-US" sz="2800" dirty="0"/>
              <a:t>Data Files</a:t>
            </a:r>
          </a:p>
          <a:p>
            <a:pPr lvl="0"/>
            <a:r>
              <a:rPr lang="en-US" sz="2800" dirty="0"/>
              <a:t>Photos and video from the public</a:t>
            </a:r>
          </a:p>
          <a:p>
            <a:pPr lvl="1"/>
            <a:r>
              <a:rPr lang="en-US" sz="2400" dirty="0"/>
              <a:t>Witness photos and video</a:t>
            </a:r>
          </a:p>
          <a:p>
            <a:pPr lvl="1"/>
            <a:r>
              <a:rPr lang="en-US" sz="2400" dirty="0"/>
              <a:t>Security photos and video</a:t>
            </a:r>
          </a:p>
          <a:p>
            <a:pPr lvl="1"/>
            <a:r>
              <a:rPr lang="en-US" sz="2400" dirty="0"/>
              <a:t>Media photos and video</a:t>
            </a:r>
          </a:p>
        </p:txBody>
      </p:sp>
      <p:sp>
        <p:nvSpPr>
          <p:cNvPr id="4" name="Slide Number Placeholder 3"/>
          <p:cNvSpPr>
            <a:spLocks noGrp="1"/>
          </p:cNvSpPr>
          <p:nvPr>
            <p:ph type="sldNum" sz="quarter" idx="12"/>
          </p:nvPr>
        </p:nvSpPr>
        <p:spPr/>
        <p:txBody>
          <a:bodyPr/>
          <a:lstStyle/>
          <a:p>
            <a:fld id="{A81D8587-F0F0-4E71-AEC1-8DDE4B7CEF7F}" type="slidenum">
              <a:rPr lang="en-US" smtClean="0"/>
              <a:t>6</a:t>
            </a:fld>
            <a:endParaRPr lang="en-US"/>
          </a:p>
        </p:txBody>
      </p:sp>
    </p:spTree>
    <p:extLst>
      <p:ext uri="{BB962C8B-B14F-4D97-AF65-F5344CB8AC3E}">
        <p14:creationId xmlns:p14="http://schemas.microsoft.com/office/powerpoint/2010/main" val="385052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23910" cy="994172"/>
          </a:xfrm>
        </p:spPr>
        <p:txBody>
          <a:bodyPr>
            <a:normAutofit fontScale="90000"/>
          </a:bodyPr>
          <a:lstStyle/>
          <a:p>
            <a:pPr lvl="0"/>
            <a:r>
              <a:rPr lang="en-US" dirty="0"/>
              <a:t>Benefits of Digital Evidence Integration</a:t>
            </a:r>
          </a:p>
        </p:txBody>
      </p:sp>
      <p:sp>
        <p:nvSpPr>
          <p:cNvPr id="3" name="Content Placeholder 2"/>
          <p:cNvSpPr>
            <a:spLocks noGrp="1"/>
          </p:cNvSpPr>
          <p:nvPr>
            <p:ph idx="1"/>
          </p:nvPr>
        </p:nvSpPr>
        <p:spPr/>
        <p:txBody>
          <a:bodyPr>
            <a:normAutofit/>
          </a:bodyPr>
          <a:lstStyle/>
          <a:p>
            <a:r>
              <a:rPr lang="en-US" dirty="0"/>
              <a:t>Digital evidence integration can offer agencies:</a:t>
            </a:r>
          </a:p>
          <a:p>
            <a:pPr lvl="1"/>
            <a:r>
              <a:rPr lang="en-US" sz="2800" dirty="0"/>
              <a:t>Increased productivity for:</a:t>
            </a:r>
          </a:p>
          <a:p>
            <a:pPr lvl="2"/>
            <a:r>
              <a:rPr lang="en-US" sz="2600" dirty="0"/>
              <a:t>Officers, </a:t>
            </a:r>
          </a:p>
          <a:p>
            <a:pPr lvl="2"/>
            <a:r>
              <a:rPr lang="en-US" sz="2600" dirty="0"/>
              <a:t>Investigators, and </a:t>
            </a:r>
          </a:p>
          <a:p>
            <a:pPr lvl="2"/>
            <a:r>
              <a:rPr lang="en-US" sz="2600" dirty="0"/>
              <a:t>Prosecutors </a:t>
            </a:r>
          </a:p>
          <a:p>
            <a:pPr lvl="1"/>
            <a:r>
              <a:rPr lang="en-US" sz="2800" dirty="0"/>
              <a:t>Accurate linkage of videos to other evidence </a:t>
            </a:r>
          </a:p>
          <a:p>
            <a:pPr lvl="1"/>
            <a:r>
              <a:rPr lang="en-US" sz="2800" dirty="0"/>
              <a:t>Enhanced evidence tracking </a:t>
            </a:r>
          </a:p>
          <a:p>
            <a:pPr lvl="1"/>
            <a:r>
              <a:rPr lang="en-US" sz="2800" dirty="0"/>
              <a:t>Ensuring all have a full picture of the case being made </a:t>
            </a:r>
          </a:p>
          <a:p>
            <a:endParaRPr lang="en-US" dirty="0"/>
          </a:p>
        </p:txBody>
      </p:sp>
      <p:sp>
        <p:nvSpPr>
          <p:cNvPr id="4" name="Slide Number Placeholder 3"/>
          <p:cNvSpPr>
            <a:spLocks noGrp="1"/>
          </p:cNvSpPr>
          <p:nvPr>
            <p:ph type="sldNum" sz="quarter" idx="12"/>
          </p:nvPr>
        </p:nvSpPr>
        <p:spPr/>
        <p:txBody>
          <a:bodyPr/>
          <a:lstStyle/>
          <a:p>
            <a:fld id="{A81D8587-F0F0-4E71-AEC1-8DDE4B7CEF7F}" type="slidenum">
              <a:rPr lang="en-US" smtClean="0"/>
              <a:t>7</a:t>
            </a:fld>
            <a:endParaRPr lang="en-US"/>
          </a:p>
        </p:txBody>
      </p:sp>
    </p:spTree>
    <p:extLst>
      <p:ext uri="{BB962C8B-B14F-4D97-AF65-F5344CB8AC3E}">
        <p14:creationId xmlns:p14="http://schemas.microsoft.com/office/powerpoint/2010/main" val="47072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686800" cy="5029200"/>
          </a:xfrm>
        </p:spPr>
        <p:txBody>
          <a:bodyPr>
            <a:normAutofit fontScale="92500"/>
          </a:bodyPr>
          <a:lstStyle/>
          <a:p>
            <a:r>
              <a:rPr lang="en-US" dirty="0"/>
              <a:t>Currently, multiple systems for storing evidence:</a:t>
            </a:r>
          </a:p>
          <a:p>
            <a:pPr lvl="1"/>
            <a:r>
              <a:rPr lang="en-US" dirty="0"/>
              <a:t>Computer Aided Dispatch (CAD) Systems</a:t>
            </a:r>
          </a:p>
          <a:p>
            <a:pPr lvl="1"/>
            <a:r>
              <a:rPr lang="en-US" dirty="0"/>
              <a:t>Records Management Systems (RMS) </a:t>
            </a:r>
          </a:p>
          <a:p>
            <a:pPr lvl="1"/>
            <a:r>
              <a:rPr lang="en-US" dirty="0"/>
              <a:t>BWC and ICV video repositories </a:t>
            </a:r>
          </a:p>
          <a:p>
            <a:pPr lvl="1"/>
            <a:r>
              <a:rPr lang="en-US" dirty="0"/>
              <a:t>Other video repositories</a:t>
            </a:r>
          </a:p>
          <a:p>
            <a:pPr lvl="1"/>
            <a:r>
              <a:rPr lang="en-US" dirty="0"/>
              <a:t>Photo repositories </a:t>
            </a:r>
          </a:p>
          <a:p>
            <a:pPr lvl="1"/>
            <a:r>
              <a:rPr lang="en-US" dirty="0"/>
              <a:t>Crime scene management systems</a:t>
            </a:r>
          </a:p>
          <a:p>
            <a:pPr lvl="1"/>
            <a:r>
              <a:rPr lang="en-US" dirty="0"/>
              <a:t>Physical evidence tracking systems</a:t>
            </a:r>
          </a:p>
          <a:p>
            <a:pPr lvl="1"/>
            <a:r>
              <a:rPr lang="en-US" dirty="0"/>
              <a:t>Prosecutors’ case management </a:t>
            </a:r>
            <a:r>
              <a:rPr lang="en-US" dirty="0" smtClean="0"/>
              <a:t>systems</a:t>
            </a:r>
            <a:endParaRPr lang="en-US" dirty="0"/>
          </a:p>
          <a:p>
            <a:pPr lvl="1"/>
            <a:r>
              <a:rPr lang="en-US" dirty="0"/>
              <a:t>Numerous other digital systems</a:t>
            </a:r>
          </a:p>
          <a:p>
            <a:pPr lvl="0"/>
            <a:r>
              <a:rPr lang="en-US" dirty="0"/>
              <a:t>Most of these systems do not integrate with the others</a:t>
            </a:r>
          </a:p>
          <a:p>
            <a:pPr lvl="1"/>
            <a:r>
              <a:rPr lang="en-US" dirty="0"/>
              <a:t>No common platform to view all </a:t>
            </a:r>
            <a:r>
              <a:rPr lang="en-US" dirty="0" smtClean="0"/>
              <a:t>evidence</a:t>
            </a:r>
            <a:r>
              <a:rPr lang="en-US" dirty="0" smtClean="0">
                <a:solidFill>
                  <a:srgbClr val="FF0000"/>
                </a:solidFill>
              </a:rPr>
              <a:t> </a:t>
            </a:r>
            <a:r>
              <a:rPr lang="en-US" dirty="0" smtClean="0"/>
              <a:t>in an integrated manner</a:t>
            </a:r>
            <a:endParaRPr lang="en-US" dirty="0"/>
          </a:p>
          <a:p>
            <a:pPr lvl="1"/>
            <a:r>
              <a:rPr lang="en-US" dirty="0"/>
              <a:t>Limited ability to link evidence for additional insights</a:t>
            </a:r>
          </a:p>
        </p:txBody>
      </p:sp>
      <p:sp>
        <p:nvSpPr>
          <p:cNvPr id="3" name="Slide Number Placeholder 2"/>
          <p:cNvSpPr>
            <a:spLocks noGrp="1"/>
          </p:cNvSpPr>
          <p:nvPr>
            <p:ph type="sldNum" sz="quarter" idx="12"/>
          </p:nvPr>
        </p:nvSpPr>
        <p:spPr/>
        <p:txBody>
          <a:bodyPr/>
          <a:lstStyle/>
          <a:p>
            <a:fld id="{A81D8587-F0F0-4E71-AEC1-8DDE4B7CEF7F}" type="slidenum">
              <a:rPr lang="en-US" smtClean="0"/>
              <a:t>8</a:t>
            </a:fld>
            <a:endParaRPr lang="en-US" dirty="0"/>
          </a:p>
        </p:txBody>
      </p:sp>
      <p:sp>
        <p:nvSpPr>
          <p:cNvPr id="4" name="Title 3"/>
          <p:cNvSpPr>
            <a:spLocks noGrp="1"/>
          </p:cNvSpPr>
          <p:nvPr>
            <p:ph type="title"/>
          </p:nvPr>
        </p:nvSpPr>
        <p:spPr>
          <a:xfrm>
            <a:off x="457200" y="0"/>
            <a:ext cx="8229600" cy="1143000"/>
          </a:xfrm>
        </p:spPr>
        <p:txBody>
          <a:bodyPr/>
          <a:lstStyle/>
          <a:p>
            <a:r>
              <a:rPr lang="en-US" dirty="0"/>
              <a:t>Current Digital</a:t>
            </a:r>
            <a:r>
              <a:rPr lang="en-US" baseline="0" dirty="0"/>
              <a:t> Evidence Systems</a:t>
            </a:r>
            <a:endParaRPr lang="en-US" dirty="0"/>
          </a:p>
        </p:txBody>
      </p:sp>
    </p:spTree>
    <p:extLst>
      <p:ext uri="{BB962C8B-B14F-4D97-AF65-F5344CB8AC3E}">
        <p14:creationId xmlns:p14="http://schemas.microsoft.com/office/powerpoint/2010/main" val="417982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686800" cy="5071872"/>
          </a:xfrm>
        </p:spPr>
        <p:txBody>
          <a:bodyPr>
            <a:normAutofit fontScale="92500"/>
          </a:bodyPr>
          <a:lstStyle/>
          <a:p>
            <a:r>
              <a:rPr lang="en-US" dirty="0"/>
              <a:t>Single vendor integrated systems</a:t>
            </a:r>
          </a:p>
          <a:p>
            <a:pPr lvl="1"/>
            <a:r>
              <a:rPr lang="en-US" dirty="0"/>
              <a:t>Some system vendors are moving towards integrated digital data  </a:t>
            </a:r>
          </a:p>
          <a:p>
            <a:pPr lvl="2"/>
            <a:r>
              <a:rPr lang="en-US" dirty="0"/>
              <a:t>BWC </a:t>
            </a:r>
            <a:r>
              <a:rPr lang="en-US" dirty="0" smtClean="0"/>
              <a:t>vendors </a:t>
            </a:r>
            <a:endParaRPr lang="en-US" dirty="0"/>
          </a:p>
          <a:p>
            <a:pPr lvl="2"/>
            <a:r>
              <a:rPr lang="en-US" dirty="0"/>
              <a:t>CAD/RMS </a:t>
            </a:r>
            <a:r>
              <a:rPr lang="en-US" dirty="0" smtClean="0"/>
              <a:t>vendors</a:t>
            </a:r>
            <a:endParaRPr lang="en-US" dirty="0"/>
          </a:p>
          <a:p>
            <a:pPr lvl="2"/>
            <a:r>
              <a:rPr lang="en-US" dirty="0"/>
              <a:t>Crime scene management vendors</a:t>
            </a:r>
          </a:p>
          <a:p>
            <a:pPr lvl="1"/>
            <a:r>
              <a:rPr lang="en-US" dirty="0"/>
              <a:t>It is not clear whether:</a:t>
            </a:r>
          </a:p>
          <a:p>
            <a:pPr lvl="2"/>
            <a:r>
              <a:rPr lang="en-US" dirty="0"/>
              <a:t>Vendors will succeed in developing a fully integrated </a:t>
            </a:r>
            <a:r>
              <a:rPr lang="en-US" dirty="0" smtClean="0"/>
              <a:t>system</a:t>
            </a:r>
            <a:endParaRPr lang="en-US" dirty="0"/>
          </a:p>
          <a:p>
            <a:pPr lvl="2"/>
            <a:r>
              <a:rPr lang="en-US" dirty="0"/>
              <a:t>Law Enforcement will accept a single fully integrated system</a:t>
            </a:r>
          </a:p>
          <a:p>
            <a:r>
              <a:rPr lang="en-US" dirty="0"/>
              <a:t>Federated Systems</a:t>
            </a:r>
          </a:p>
          <a:p>
            <a:pPr lvl="1"/>
            <a:r>
              <a:rPr lang="en-US" dirty="0"/>
              <a:t>Tools that will link the various disparate systems to form a virtually integrated system</a:t>
            </a:r>
          </a:p>
          <a:p>
            <a:pPr lvl="1"/>
            <a:r>
              <a:rPr lang="en-US" dirty="0"/>
              <a:t>LInX –Law Enforcement Information Exchange may be a model</a:t>
            </a:r>
          </a:p>
          <a:p>
            <a:pPr lvl="2"/>
            <a:r>
              <a:rPr lang="en-US" dirty="0" err="1"/>
              <a:t>LInX</a:t>
            </a:r>
            <a:r>
              <a:rPr lang="en-US" dirty="0"/>
              <a:t>  connects</a:t>
            </a:r>
            <a:r>
              <a:rPr lang="en-US" dirty="0">
                <a:solidFill>
                  <a:srgbClr val="FF0000"/>
                </a:solidFill>
              </a:rPr>
              <a:t> </a:t>
            </a:r>
            <a:r>
              <a:rPr lang="en-US" dirty="0"/>
              <a:t>systems across hundreds of law enforcement agencies to facilitate investigative data searches</a:t>
            </a:r>
          </a:p>
        </p:txBody>
      </p:sp>
      <p:sp>
        <p:nvSpPr>
          <p:cNvPr id="3" name="Slide Number Placeholder 2"/>
          <p:cNvSpPr>
            <a:spLocks noGrp="1"/>
          </p:cNvSpPr>
          <p:nvPr>
            <p:ph type="sldNum" sz="quarter" idx="12"/>
          </p:nvPr>
        </p:nvSpPr>
        <p:spPr/>
        <p:txBody>
          <a:bodyPr/>
          <a:lstStyle/>
          <a:p>
            <a:fld id="{A81D8587-F0F0-4E71-AEC1-8DDE4B7CEF7F}" type="slidenum">
              <a:rPr lang="en-US" smtClean="0"/>
              <a:t>9</a:t>
            </a:fld>
            <a:endParaRPr lang="en-US" dirty="0"/>
          </a:p>
        </p:txBody>
      </p:sp>
      <p:sp>
        <p:nvSpPr>
          <p:cNvPr id="4" name="Title 3"/>
          <p:cNvSpPr>
            <a:spLocks noGrp="1"/>
          </p:cNvSpPr>
          <p:nvPr>
            <p:ph type="title"/>
          </p:nvPr>
        </p:nvSpPr>
        <p:spPr>
          <a:xfrm>
            <a:off x="0" y="10886"/>
            <a:ext cx="9144000" cy="1143000"/>
          </a:xfrm>
        </p:spPr>
        <p:txBody>
          <a:bodyPr>
            <a:normAutofit fontScale="90000"/>
          </a:bodyPr>
          <a:lstStyle/>
          <a:p>
            <a:r>
              <a:rPr lang="en-US" dirty="0"/>
              <a:t>Future Integrated Digital Evidence Systems</a:t>
            </a:r>
          </a:p>
        </p:txBody>
      </p:sp>
    </p:spTree>
    <p:extLst>
      <p:ext uri="{BB962C8B-B14F-4D97-AF65-F5344CB8AC3E}">
        <p14:creationId xmlns:p14="http://schemas.microsoft.com/office/powerpoint/2010/main" val="2877649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WC_Presentation_Template">
  <a:themeElements>
    <a:clrScheme name="BWC TTA">
      <a:dk1>
        <a:sysClr val="windowText" lastClr="000000"/>
      </a:dk1>
      <a:lt1>
        <a:sysClr val="window" lastClr="FFFFFF"/>
      </a:lt1>
      <a:dk2>
        <a:srgbClr val="1F497D"/>
      </a:dk2>
      <a:lt2>
        <a:srgbClr val="DBE3F1"/>
      </a:lt2>
      <a:accent1>
        <a:srgbClr val="0087C2"/>
      </a:accent1>
      <a:accent2>
        <a:srgbClr val="8DC63F"/>
      </a:accent2>
      <a:accent3>
        <a:srgbClr val="8064A2"/>
      </a:accent3>
      <a:accent4>
        <a:srgbClr val="A20641"/>
      </a:accent4>
      <a:accent5>
        <a:srgbClr val="7F7F7F"/>
      </a:accent5>
      <a:accent6>
        <a:srgbClr val="19ADFF"/>
      </a:accent6>
      <a:hlink>
        <a:srgbClr val="0000FF"/>
      </a:hlink>
      <a:folHlink>
        <a:srgbClr val="800080"/>
      </a:folHlink>
    </a:clrScheme>
    <a:fontScheme name="BWC TTA">
      <a:majorFont>
        <a:latin typeface="Corbel"/>
        <a:ea typeface=""/>
        <a:cs typeface=""/>
      </a:majorFont>
      <a:minorFont>
        <a:latin typeface="Constanti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1108</TotalTime>
  <Words>3038</Words>
  <Application>Microsoft Office PowerPoint</Application>
  <PresentationFormat>On-screen Show (4:3)</PresentationFormat>
  <Paragraphs>405</Paragraphs>
  <Slides>36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Cambria</vt:lpstr>
      <vt:lpstr>Constantia</vt:lpstr>
      <vt:lpstr>Corbel</vt:lpstr>
      <vt:lpstr>Lucida Sans Unicode</vt:lpstr>
      <vt:lpstr>Wingdings</vt:lpstr>
      <vt:lpstr>Wingdings 2</vt:lpstr>
      <vt:lpstr>1_BWC_Presentation_Template</vt:lpstr>
      <vt:lpstr>Digital Evidence Integration</vt:lpstr>
      <vt:lpstr>Introduction</vt:lpstr>
      <vt:lpstr>Introduction</vt:lpstr>
      <vt:lpstr>Overview</vt:lpstr>
      <vt:lpstr>What is Digital Evidence Integration?</vt:lpstr>
      <vt:lpstr>Examples of Digital Evidence</vt:lpstr>
      <vt:lpstr>Benefits of Digital Evidence Integration</vt:lpstr>
      <vt:lpstr>Current Digital Evidence Systems</vt:lpstr>
      <vt:lpstr>Future Integrated Digital Evidence Systems</vt:lpstr>
      <vt:lpstr>BWC – CAD Integration</vt:lpstr>
      <vt:lpstr>Digital Evidence Integration and NG911  </vt:lpstr>
      <vt:lpstr>Montgomery County, Maryland</vt:lpstr>
      <vt:lpstr>Business Need</vt:lpstr>
      <vt:lpstr>Current Challenges with Digital Evidence</vt:lpstr>
      <vt:lpstr>Video &amp; Digital Evidence Used in the  Investigation &amp; Prosecution of Crimes</vt:lpstr>
      <vt:lpstr>Vision of the Future Digital Evidence Management and Discovery Environment</vt:lpstr>
      <vt:lpstr>Digital and Evidence Management Vision of the Future</vt:lpstr>
      <vt:lpstr>Business Requirements Video (To Be)</vt:lpstr>
      <vt:lpstr>Next Steps</vt:lpstr>
      <vt:lpstr>Future Possibilities for Digital Evidence Integration</vt:lpstr>
      <vt:lpstr>Some Thoughts…</vt:lpstr>
      <vt:lpstr>SO HOW DO YOU TACKLE THIS CHALLENGE?</vt:lpstr>
      <vt:lpstr>DEM Tasks</vt:lpstr>
      <vt:lpstr>Single System Integration (SSI) Model </vt:lpstr>
      <vt:lpstr>Single System Integration Model</vt:lpstr>
      <vt:lpstr>Single System Integration Model</vt:lpstr>
      <vt:lpstr>Some SSI Factors For Consideration </vt:lpstr>
      <vt:lpstr>Federated System Integration (FSI) Model</vt:lpstr>
      <vt:lpstr>Federated System Integration Model</vt:lpstr>
      <vt:lpstr>Federated System Integration Model</vt:lpstr>
      <vt:lpstr>Federated Systems Integration Model</vt:lpstr>
      <vt:lpstr>Some FSI Factors for Consideration</vt:lpstr>
      <vt:lpstr>A Few Things a DEMS Should Do:</vt:lpstr>
      <vt:lpstr>Two Final Thoughts </vt:lpstr>
      <vt:lpstr>Resources</vt:lpstr>
      <vt:lpstr>Questions and answers</vt:lpstr>
    </vt:vector>
  </TitlesOfParts>
  <Company>CNA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CNA</dc:creator>
  <cp:lastModifiedBy>Rodriguez, Denise</cp:lastModifiedBy>
  <cp:revision>68</cp:revision>
  <dcterms:created xsi:type="dcterms:W3CDTF">2018-09-25T14:58:47Z</dcterms:created>
  <dcterms:modified xsi:type="dcterms:W3CDTF">2019-04-01T01:52:44Z</dcterms:modified>
</cp:coreProperties>
</file>