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ovic, John" initials="MJ" lastIdx="5" clrIdx="0">
    <p:extLst>
      <p:ext uri="{19B8F6BF-5375-455C-9EA6-DF929625EA0E}">
        <p15:presenceInfo xmlns:p15="http://schemas.microsoft.com/office/powerpoint/2012/main" userId="S-1-5-21-3029572067-2639932210-3291417164-39651" providerId="AD"/>
      </p:ext>
    </p:extLst>
  </p:cmAuthor>
  <p:cmAuthor id="2" name="Rhinerson, Samantha" initials="RS" lastIdx="2" clrIdx="1">
    <p:extLst>
      <p:ext uri="{19B8F6BF-5375-455C-9EA6-DF929625EA0E}">
        <p15:presenceInfo xmlns:p15="http://schemas.microsoft.com/office/powerpoint/2012/main" userId="S-1-5-21-606747145-1682526488-1417001333-23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73" d="100"/>
          <a:sy n="73" d="100"/>
        </p:scale>
        <p:origin x="58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E3AAF-B8C1-4A0E-B122-CB0FCC968900}" type="datetimeFigureOut">
              <a:rPr lang="en-US" smtClean="0"/>
              <a:t>3/31/2019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6DDE1-9B90-4A08-BF9C-23878A52FD0F}" type="slidenum">
              <a:rPr lang="en-US" smtClean="0"/>
              <a:t>‹#›</a:t>
            </a:fld>
            <a:endParaRPr lang="en-US"/>
          </a:p>
        </p:txBody>
      </p:sp>
    </p:spTree>
    <p:extLst>
      <p:ext uri="{BB962C8B-B14F-4D97-AF65-F5344CB8AC3E}">
        <p14:creationId xmlns:p14="http://schemas.microsoft.com/office/powerpoint/2010/main" val="45227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D6DDE1-9B90-4A08-BF9C-23878A52FD0F}" type="slidenum">
              <a:rPr lang="en-US" smtClean="0"/>
              <a:t>1</a:t>
            </a:fld>
            <a:endParaRPr lang="en-US"/>
          </a:p>
        </p:txBody>
      </p:sp>
    </p:spTree>
    <p:extLst>
      <p:ext uri="{BB962C8B-B14F-4D97-AF65-F5344CB8AC3E}">
        <p14:creationId xmlns:p14="http://schemas.microsoft.com/office/powerpoint/2010/main" val="4258060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odyPr>
          <a:lstStyle>
            <a:lvl1pPr algn="r">
              <a:buNone/>
              <a:defRPr sz="4800" b="1" cap="none" baseline="0">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6" name="Slide Number Placeholder 5"/>
          <p:cNvSpPr>
            <a:spLocks noGrp="1"/>
          </p:cNvSpPr>
          <p:nvPr>
            <p:ph type="sldNum" sz="quarter" idx="12"/>
          </p:nvPr>
        </p:nvSpPr>
        <p:spPr/>
        <p:txBody>
          <a:bodyPr/>
          <a:lstStyle/>
          <a:p>
            <a:fld id="{A81D8587-F0F0-4E71-AEC1-8DDE4B7CEF7F}" type="slidenum">
              <a:rPr lang="en-US" smtClean="0"/>
              <a:t>‹#›</a:t>
            </a:fld>
            <a:endParaRPr lang="en-US"/>
          </a:p>
        </p:txBody>
      </p:sp>
      <p:pic>
        <p:nvPicPr>
          <p:cNvPr id="5" name="Picture 3" descr="Q:\SAS\Project Folders\BJA BWC TTA\Admin\Images\15-CNA-logo-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92780" y="5339442"/>
            <a:ext cx="2758440" cy="985157"/>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27" name="Picture 3" descr="Q:\SAS\Project Folders\BJA BWC TTA\Admin\Images\15-CNA-logo-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1760" y="228600"/>
            <a:ext cx="384048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A81D8587-F0F0-4E71-AEC1-8DDE4B7CEF7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pic>
        <p:nvPicPr>
          <p:cNvPr id="1026"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81D8587-F0F0-4E71-AEC1-8DDE4B7CEF7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pic>
        <p:nvPicPr>
          <p:cNvPr id="5"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0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5" name="Content Placeholder 4"/>
          <p:cNvSpPr>
            <a:spLocks noGrp="1"/>
          </p:cNvSpPr>
          <p:nvPr>
            <p:ph sz="quarter" idx="2"/>
          </p:nvPr>
        </p:nvSpPr>
        <p:spPr>
          <a:xfrm>
            <a:off x="457200" y="1600200"/>
            <a:ext cx="4040188" cy="4572000"/>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600200"/>
            <a:ext cx="4041775" cy="4572000"/>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A81D8587-F0F0-4E71-AEC1-8DDE4B7CEF7F}" type="slidenum">
              <a:rPr lang="en-US" smtClean="0"/>
              <a:t>‹#›</a:t>
            </a:fld>
            <a:endParaRPr lang="en-US"/>
          </a:p>
        </p:txBody>
      </p:sp>
      <p:pic>
        <p:nvPicPr>
          <p:cNvPr id="7"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074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lumns with Titl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44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6" y="144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223043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23043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A81D8587-F0F0-4E71-AEC1-8DDE4B7CEF7F}" type="slidenum">
              <a:rPr lang="en-US" smtClean="0"/>
              <a:t>‹#›</a:t>
            </a:fld>
            <a:endParaRPr lang="en-US"/>
          </a:p>
        </p:txBody>
      </p:sp>
      <p:pic>
        <p:nvPicPr>
          <p:cNvPr id="8"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age Number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1D8587-F0F0-4E71-AEC1-8DDE4B7CEF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age">
    <p:bg>
      <p:bgRef idx="1003">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0">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8" name="Slide Number Placeholder 17"/>
          <p:cNvSpPr>
            <a:spLocks noGrp="1"/>
          </p:cNvSpPr>
          <p:nvPr>
            <p:ph type="sldNum" sz="quarter" idx="4"/>
          </p:nvPr>
        </p:nvSpPr>
        <p:spPr>
          <a:xfrm>
            <a:off x="8534400" y="6407944"/>
            <a:ext cx="478632" cy="365125"/>
          </a:xfrm>
          <a:prstGeom prst="rect">
            <a:avLst/>
          </a:prstGeom>
        </p:spPr>
        <p:txBody>
          <a:bodyPr vert="horz" anchor="ctr"/>
          <a:lstStyle>
            <a:lvl1pPr algn="r" eaLnBrk="1" latinLnBrk="0" hangingPunct="1">
              <a:defRPr kumimoji="0" sz="1400" b="0">
                <a:solidFill>
                  <a:schemeClr val="tx1"/>
                </a:solidFill>
              </a:defRPr>
            </a:lvl1pPr>
            <a:extLst/>
          </a:lstStyle>
          <a:p>
            <a:fld id="{A81D8587-F0F0-4E71-AEC1-8DDE4B7CEF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70" r:id="rId4"/>
    <p:sldLayoutId id="2147483669" r:id="rId5"/>
    <p:sldLayoutId id="2147483665" r:id="rId6"/>
    <p:sldLayoutId id="2147483667" r:id="rId7"/>
    <p:sldLayoutId id="2147483668" r:id="rId8"/>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100000"/>
        <a:buFont typeface="Lucida Sans Unicode" panose="020B0602030504020204" pitchFamily="34" charset="0"/>
        <a:buChar char="‣"/>
        <a:defRPr kumimoji="0" sz="2700" b="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Lucida Sans Unicode" panose="020B0602030504020204"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100000"/>
        <a:buFont typeface="Lucida Sans Unicode" panose="020B0602030504020204" pitchFamily="34" charset="0"/>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1"/>
        </a:buClr>
        <a:buFont typeface="Lucida Sans Unicode" panose="020B0602030504020204"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Font typeface="Lucida Sans Unicode" panose="020B0602030504020204"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Working with Prosecutors and the Evidentiary Value of BWCs</a:t>
            </a:r>
          </a:p>
        </p:txBody>
      </p:sp>
      <p:sp>
        <p:nvSpPr>
          <p:cNvPr id="3" name="Subtitle 2"/>
          <p:cNvSpPr>
            <a:spLocks noGrp="1"/>
          </p:cNvSpPr>
          <p:nvPr>
            <p:ph type="subTitle" idx="1"/>
          </p:nvPr>
        </p:nvSpPr>
        <p:spPr/>
        <p:txBody>
          <a:bodyPr>
            <a:normAutofit fontScale="77500" lnSpcReduction="20000"/>
          </a:bodyPr>
          <a:lstStyle/>
          <a:p>
            <a:r>
              <a:rPr lang="en-US" b="1" dirty="0"/>
              <a:t>Damon Mosler</a:t>
            </a:r>
            <a:r>
              <a:rPr lang="en-US" dirty="0"/>
              <a:t>, BWC TTA Lead and Deputy District Attorney, San Diego County</a:t>
            </a:r>
          </a:p>
          <a:p>
            <a:r>
              <a:rPr lang="en-US" b="1" dirty="0"/>
              <a:t>Roger Nunez, </a:t>
            </a:r>
            <a:r>
              <a:rPr lang="en-US" dirty="0"/>
              <a:t>BWC </a:t>
            </a:r>
            <a:r>
              <a:rPr lang="en-US" dirty="0" smtClean="0"/>
              <a:t>TTA Lead and Sergeant, Los Angeles, CA </a:t>
            </a:r>
            <a:r>
              <a:rPr lang="en-US" dirty="0"/>
              <a:t>Police </a:t>
            </a:r>
            <a:r>
              <a:rPr lang="en-US" dirty="0" smtClean="0"/>
              <a:t>Department</a:t>
            </a:r>
            <a:endParaRPr lang="en-US" b="1" dirty="0"/>
          </a:p>
        </p:txBody>
      </p:sp>
      <p:sp>
        <p:nvSpPr>
          <p:cNvPr id="4" name="TextBox 3"/>
          <p:cNvSpPr txBox="1"/>
          <p:nvPr/>
        </p:nvSpPr>
        <p:spPr>
          <a:xfrm>
            <a:off x="990600" y="5714999"/>
            <a:ext cx="6248400" cy="938719"/>
          </a:xfrm>
          <a:prstGeom prst="rect">
            <a:avLst/>
          </a:prstGeom>
          <a:noFill/>
        </p:spPr>
        <p:txBody>
          <a:bodyPr wrap="square" rtlCol="0">
            <a:spAutoFit/>
          </a:bodyPr>
          <a:lstStyle/>
          <a:p>
            <a:r>
              <a:rPr lang="en-US" sz="1100" dirty="0"/>
              <a:t>This material was supported by Grant No. 2015-DE-BX-K002 awarded by the Bureau of Justice Assistance (BJA).  BJA is a component of the U.S. Department of Justice Office of Justice Programs.  Points of view or opinions contained herein do not necessarily represent the official position or policies of the U.S. Department of Justice.</a:t>
            </a:r>
          </a:p>
          <a:p>
            <a:endParaRPr lang="en-US" sz="1100" dirty="0"/>
          </a:p>
        </p:txBody>
      </p:sp>
    </p:spTree>
    <p:extLst>
      <p:ext uri="{BB962C8B-B14F-4D97-AF65-F5344CB8AC3E}">
        <p14:creationId xmlns:p14="http://schemas.microsoft.com/office/powerpoint/2010/main" val="108635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Policy for reporting poor behavior while keeping trust with law enforcement</a:t>
            </a:r>
          </a:p>
          <a:p>
            <a:pPr marL="109728" indent="0">
              <a:buNone/>
            </a:pPr>
            <a:endParaRPr lang="en-US" dirty="0"/>
          </a:p>
          <a:p>
            <a:r>
              <a:rPr lang="en-US" dirty="0"/>
              <a:t>Its only for official use – to do so otherwise=violation </a:t>
            </a:r>
          </a:p>
        </p:txBody>
      </p:sp>
      <p:sp>
        <p:nvSpPr>
          <p:cNvPr id="3" name="Slide Number Placeholder 2"/>
          <p:cNvSpPr>
            <a:spLocks noGrp="1"/>
          </p:cNvSpPr>
          <p:nvPr>
            <p:ph type="sldNum" sz="quarter" idx="12"/>
          </p:nvPr>
        </p:nvSpPr>
        <p:spPr/>
        <p:txBody>
          <a:bodyPr/>
          <a:lstStyle/>
          <a:p>
            <a:fld id="{A81D8587-F0F0-4E71-AEC1-8DDE4B7CEF7F}" type="slidenum">
              <a:rPr lang="en-US" smtClean="0"/>
              <a:t>10</a:t>
            </a:fld>
            <a:endParaRPr lang="en-US"/>
          </a:p>
        </p:txBody>
      </p:sp>
      <p:sp>
        <p:nvSpPr>
          <p:cNvPr id="4" name="Title 3"/>
          <p:cNvSpPr>
            <a:spLocks noGrp="1"/>
          </p:cNvSpPr>
          <p:nvPr>
            <p:ph type="title"/>
          </p:nvPr>
        </p:nvSpPr>
        <p:spPr/>
        <p:txBody>
          <a:bodyPr/>
          <a:lstStyle/>
          <a:p>
            <a:r>
              <a:rPr lang="en-US" dirty="0"/>
              <a:t>Trust – DA as IA?</a:t>
            </a:r>
          </a:p>
        </p:txBody>
      </p:sp>
    </p:spTree>
    <p:extLst>
      <p:ext uri="{BB962C8B-B14F-4D97-AF65-F5344CB8AC3E}">
        <p14:creationId xmlns:p14="http://schemas.microsoft.com/office/powerpoint/2010/main" val="121807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San Diego obtained defense buy-in</a:t>
            </a:r>
          </a:p>
        </p:txBody>
      </p:sp>
      <p:sp>
        <p:nvSpPr>
          <p:cNvPr id="3" name="Slide Number Placeholder 2"/>
          <p:cNvSpPr>
            <a:spLocks noGrp="1"/>
          </p:cNvSpPr>
          <p:nvPr>
            <p:ph type="sldNum" sz="quarter" idx="12"/>
          </p:nvPr>
        </p:nvSpPr>
        <p:spPr/>
        <p:txBody>
          <a:bodyPr/>
          <a:lstStyle/>
          <a:p>
            <a:fld id="{A81D8587-F0F0-4E71-AEC1-8DDE4B7CEF7F}" type="slidenum">
              <a:rPr lang="en-US" smtClean="0"/>
              <a:t>11</a:t>
            </a:fld>
            <a:endParaRPr lang="en-US"/>
          </a:p>
        </p:txBody>
      </p:sp>
      <p:sp>
        <p:nvSpPr>
          <p:cNvPr id="4" name="Title 3"/>
          <p:cNvSpPr>
            <a:spLocks noGrp="1"/>
          </p:cNvSpPr>
          <p:nvPr>
            <p:ph type="title"/>
          </p:nvPr>
        </p:nvSpPr>
        <p:spPr/>
        <p:txBody>
          <a:bodyPr/>
          <a:lstStyle/>
          <a:p>
            <a:r>
              <a:rPr lang="en-US" dirty="0"/>
              <a:t>Court Aspects</a:t>
            </a:r>
          </a:p>
        </p:txBody>
      </p:sp>
    </p:spTree>
    <p:extLst>
      <p:ext uri="{BB962C8B-B14F-4D97-AF65-F5344CB8AC3E}">
        <p14:creationId xmlns:p14="http://schemas.microsoft.com/office/powerpoint/2010/main" val="67071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1D8587-F0F0-4E71-AEC1-8DDE4B7CEF7F}" type="slidenum">
              <a:rPr lang="en-US" smtClean="0"/>
              <a:t>12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230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1D8587-F0F0-4E71-AEC1-8DDE4B7CEF7F}" type="slidenum">
              <a:rPr lang="en-US" smtClean="0"/>
              <a:t>13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4706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Report may underplay incident – </a:t>
            </a:r>
          </a:p>
          <a:p>
            <a:pPr lvl="1"/>
            <a:r>
              <a:rPr lang="en-US" dirty="0"/>
              <a:t>“We walked to the rear with the boyfriend and could hear girlfriend crying. After checking on her we went back and cleared her unit to make sure there was not a suspect inside.” </a:t>
            </a:r>
          </a:p>
        </p:txBody>
      </p:sp>
      <p:sp>
        <p:nvSpPr>
          <p:cNvPr id="3" name="Slide Number Placeholder 2"/>
          <p:cNvSpPr>
            <a:spLocks noGrp="1"/>
          </p:cNvSpPr>
          <p:nvPr>
            <p:ph type="sldNum" sz="quarter" idx="12"/>
          </p:nvPr>
        </p:nvSpPr>
        <p:spPr/>
        <p:txBody>
          <a:bodyPr/>
          <a:lstStyle/>
          <a:p>
            <a:fld id="{A81D8587-F0F0-4E71-AEC1-8DDE4B7CEF7F}" type="slidenum">
              <a:rPr lang="en-US" smtClean="0"/>
              <a:t>14</a:t>
            </a:fld>
            <a:endParaRPr lang="en-US"/>
          </a:p>
        </p:txBody>
      </p:sp>
      <p:sp>
        <p:nvSpPr>
          <p:cNvPr id="4" name="Title 3"/>
          <p:cNvSpPr>
            <a:spLocks noGrp="1"/>
          </p:cNvSpPr>
          <p:nvPr>
            <p:ph type="title"/>
          </p:nvPr>
        </p:nvSpPr>
        <p:spPr/>
        <p:txBody>
          <a:bodyPr/>
          <a:lstStyle/>
          <a:p>
            <a:r>
              <a:rPr lang="en-US" dirty="0"/>
              <a:t>Impact 1 – Emotion </a:t>
            </a:r>
          </a:p>
        </p:txBody>
      </p:sp>
    </p:spTree>
    <p:extLst>
      <p:ext uri="{BB962C8B-B14F-4D97-AF65-F5344CB8AC3E}">
        <p14:creationId xmlns:p14="http://schemas.microsoft.com/office/powerpoint/2010/main" val="153625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true emotion of the victim</a:t>
            </a:r>
          </a:p>
          <a:p>
            <a:pPr marL="109728" indent="0">
              <a:buNone/>
            </a:pPr>
            <a:endParaRPr lang="en-US" dirty="0"/>
          </a:p>
          <a:p>
            <a:r>
              <a:rPr lang="en-US" dirty="0"/>
              <a:t>The true credibility of the witnesses </a:t>
            </a:r>
          </a:p>
        </p:txBody>
      </p:sp>
      <p:sp>
        <p:nvSpPr>
          <p:cNvPr id="3" name="Slide Number Placeholder 2"/>
          <p:cNvSpPr>
            <a:spLocks noGrp="1"/>
          </p:cNvSpPr>
          <p:nvPr>
            <p:ph type="sldNum" sz="quarter" idx="12"/>
          </p:nvPr>
        </p:nvSpPr>
        <p:spPr/>
        <p:txBody>
          <a:bodyPr/>
          <a:lstStyle/>
          <a:p>
            <a:fld id="{A81D8587-F0F0-4E71-AEC1-8DDE4B7CEF7F}" type="slidenum">
              <a:rPr lang="en-US" smtClean="0"/>
              <a:t>15</a:t>
            </a:fld>
            <a:endParaRPr lang="en-US"/>
          </a:p>
        </p:txBody>
      </p:sp>
      <p:sp>
        <p:nvSpPr>
          <p:cNvPr id="4" name="Title 3"/>
          <p:cNvSpPr>
            <a:spLocks noGrp="1"/>
          </p:cNvSpPr>
          <p:nvPr>
            <p:ph type="title"/>
          </p:nvPr>
        </p:nvSpPr>
        <p:spPr/>
        <p:txBody>
          <a:bodyPr/>
          <a:lstStyle/>
          <a:p>
            <a:r>
              <a:rPr lang="en-US" dirty="0"/>
              <a:t>Impact 1 – Benefit </a:t>
            </a:r>
          </a:p>
        </p:txBody>
      </p:sp>
    </p:spTree>
    <p:extLst>
      <p:ext uri="{BB962C8B-B14F-4D97-AF65-F5344CB8AC3E}">
        <p14:creationId xmlns:p14="http://schemas.microsoft.com/office/powerpoint/2010/main" val="358148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1D8587-F0F0-4E71-AEC1-8DDE4B7CEF7F}" type="slidenum">
              <a:rPr lang="en-US" smtClean="0"/>
              <a:t>16</a:t>
            </a:fld>
            <a:endParaRPr lang="en-US"/>
          </a:p>
        </p:txBody>
      </p:sp>
      <p:sp>
        <p:nvSpPr>
          <p:cNvPr id="3" name="Title 2"/>
          <p:cNvSpPr>
            <a:spLocks noGrp="1"/>
          </p:cNvSpPr>
          <p:nvPr>
            <p:ph type="title"/>
          </p:nvPr>
        </p:nvSpPr>
        <p:spPr/>
        <p:txBody>
          <a:bodyPr/>
          <a:lstStyle/>
          <a:p>
            <a:r>
              <a:rPr lang="en-US" dirty="0"/>
              <a:t>Impact 2 – True View of Defendant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143000" y="1437034"/>
            <a:ext cx="2438400" cy="358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257800" y="1417638"/>
            <a:ext cx="2438400" cy="360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035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Seeing defendant with law enforcement</a:t>
            </a:r>
          </a:p>
          <a:p>
            <a:pPr marL="109728" indent="0">
              <a:buNone/>
            </a:pPr>
            <a:endParaRPr lang="en-US" dirty="0"/>
          </a:p>
          <a:p>
            <a:r>
              <a:rPr lang="en-US" dirty="0"/>
              <a:t>Defendant not cleaned up</a:t>
            </a:r>
          </a:p>
          <a:p>
            <a:pPr marL="109728" indent="0">
              <a:buNone/>
            </a:pPr>
            <a:endParaRPr lang="en-US" dirty="0"/>
          </a:p>
          <a:p>
            <a:r>
              <a:rPr lang="en-US" dirty="0"/>
              <a:t>Its an authentic view of the defendant -  in his or her environment</a:t>
            </a:r>
          </a:p>
        </p:txBody>
      </p:sp>
      <p:sp>
        <p:nvSpPr>
          <p:cNvPr id="3" name="Slide Number Placeholder 2"/>
          <p:cNvSpPr>
            <a:spLocks noGrp="1"/>
          </p:cNvSpPr>
          <p:nvPr>
            <p:ph type="sldNum" sz="quarter" idx="12"/>
          </p:nvPr>
        </p:nvSpPr>
        <p:spPr/>
        <p:txBody>
          <a:bodyPr/>
          <a:lstStyle/>
          <a:p>
            <a:fld id="{A81D8587-F0F0-4E71-AEC1-8DDE4B7CEF7F}" type="slidenum">
              <a:rPr lang="en-US" smtClean="0"/>
              <a:t>17</a:t>
            </a:fld>
            <a:endParaRPr lang="en-US"/>
          </a:p>
        </p:txBody>
      </p:sp>
      <p:sp>
        <p:nvSpPr>
          <p:cNvPr id="4" name="Title 3"/>
          <p:cNvSpPr>
            <a:spLocks noGrp="1"/>
          </p:cNvSpPr>
          <p:nvPr>
            <p:ph type="title"/>
          </p:nvPr>
        </p:nvSpPr>
        <p:spPr/>
        <p:txBody>
          <a:bodyPr/>
          <a:lstStyle/>
          <a:p>
            <a:r>
              <a:rPr lang="en-US" dirty="0"/>
              <a:t>Impact 2 – Benefit </a:t>
            </a:r>
          </a:p>
        </p:txBody>
      </p:sp>
    </p:spTree>
    <p:extLst>
      <p:ext uri="{BB962C8B-B14F-4D97-AF65-F5344CB8AC3E}">
        <p14:creationId xmlns:p14="http://schemas.microsoft.com/office/powerpoint/2010/main" val="193974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1D8587-F0F0-4E71-AEC1-8DDE4B7CEF7F}" type="slidenum">
              <a:rPr lang="en-US" smtClean="0"/>
              <a:t>18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311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any hands-on-officer case – need to see all angles to understand what happened</a:t>
            </a:r>
          </a:p>
          <a:p>
            <a:pPr marL="109728" indent="0">
              <a:buNone/>
            </a:pPr>
            <a:endParaRPr lang="en-US" dirty="0"/>
          </a:p>
          <a:p>
            <a:r>
              <a:rPr lang="en-US" dirty="0"/>
              <a:t>Life on the streets – how to prepare jury for colorful or cringe worthy events</a:t>
            </a:r>
          </a:p>
        </p:txBody>
      </p:sp>
      <p:sp>
        <p:nvSpPr>
          <p:cNvPr id="3" name="Slide Number Placeholder 2"/>
          <p:cNvSpPr>
            <a:spLocks noGrp="1"/>
          </p:cNvSpPr>
          <p:nvPr>
            <p:ph type="sldNum" sz="quarter" idx="12"/>
          </p:nvPr>
        </p:nvSpPr>
        <p:spPr/>
        <p:txBody>
          <a:bodyPr/>
          <a:lstStyle/>
          <a:p>
            <a:fld id="{A81D8587-F0F0-4E71-AEC1-8DDE4B7CEF7F}" type="slidenum">
              <a:rPr lang="en-US" smtClean="0"/>
              <a:t>19</a:t>
            </a:fld>
            <a:endParaRPr lang="en-US"/>
          </a:p>
        </p:txBody>
      </p:sp>
      <p:sp>
        <p:nvSpPr>
          <p:cNvPr id="4" name="Title 3"/>
          <p:cNvSpPr>
            <a:spLocks noGrp="1"/>
          </p:cNvSpPr>
          <p:nvPr>
            <p:ph type="title"/>
          </p:nvPr>
        </p:nvSpPr>
        <p:spPr/>
        <p:txBody>
          <a:bodyPr/>
          <a:lstStyle/>
          <a:p>
            <a:r>
              <a:rPr lang="en-US" dirty="0"/>
              <a:t>Impact 3 – Force or Grit </a:t>
            </a:r>
          </a:p>
        </p:txBody>
      </p:sp>
    </p:spTree>
    <p:extLst>
      <p:ext uri="{BB962C8B-B14F-4D97-AF65-F5344CB8AC3E}">
        <p14:creationId xmlns:p14="http://schemas.microsoft.com/office/powerpoint/2010/main" val="407750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2015 – 75,000 videos (35,000 + 40,000) – 40% phased</a:t>
            </a:r>
          </a:p>
          <a:p>
            <a:pPr lvl="1"/>
            <a:r>
              <a:rPr lang="en-US" dirty="0"/>
              <a:t>15,000 hours</a:t>
            </a:r>
          </a:p>
          <a:p>
            <a:pPr lvl="1"/>
            <a:r>
              <a:rPr lang="en-US" dirty="0"/>
              <a:t>12 TB</a:t>
            </a:r>
          </a:p>
          <a:p>
            <a:r>
              <a:rPr lang="en-US" dirty="0"/>
              <a:t>2017 – 160,000 videos – (60-80% deployment </a:t>
            </a:r>
          </a:p>
          <a:p>
            <a:pPr lvl="1"/>
            <a:r>
              <a:rPr lang="en-US" dirty="0"/>
              <a:t>40,000 hours</a:t>
            </a:r>
          </a:p>
          <a:p>
            <a:pPr lvl="1"/>
            <a:r>
              <a:rPr lang="en-US" dirty="0"/>
              <a:t>65TB</a:t>
            </a:r>
          </a:p>
          <a:p>
            <a:r>
              <a:rPr lang="en-US" dirty="0"/>
              <a:t>2018 – 11 TB a month!!</a:t>
            </a:r>
          </a:p>
          <a:p>
            <a:r>
              <a:rPr lang="en-US" dirty="0"/>
              <a:t>From 3,400 cops with BWCs-</a:t>
            </a:r>
          </a:p>
          <a:p>
            <a:r>
              <a:rPr lang="en-US" dirty="0"/>
              <a:t>San Diego County – 3.2 million population ~ 4,000 sq. miles</a:t>
            </a:r>
          </a:p>
        </p:txBody>
      </p:sp>
      <p:sp>
        <p:nvSpPr>
          <p:cNvPr id="3" name="Slide Number Placeholder 2"/>
          <p:cNvSpPr>
            <a:spLocks noGrp="1"/>
          </p:cNvSpPr>
          <p:nvPr>
            <p:ph type="sldNum" sz="quarter" idx="12"/>
          </p:nvPr>
        </p:nvSpPr>
        <p:spPr/>
        <p:txBody>
          <a:bodyPr/>
          <a:lstStyle/>
          <a:p>
            <a:fld id="{A81D8587-F0F0-4E71-AEC1-8DDE4B7CEF7F}" type="slidenum">
              <a:rPr lang="en-US" smtClean="0"/>
              <a:t>2</a:t>
            </a:fld>
            <a:endParaRPr lang="en-US"/>
          </a:p>
        </p:txBody>
      </p:sp>
      <p:sp>
        <p:nvSpPr>
          <p:cNvPr id="4" name="Title 3"/>
          <p:cNvSpPr>
            <a:spLocks noGrp="1"/>
          </p:cNvSpPr>
          <p:nvPr>
            <p:ph type="title"/>
          </p:nvPr>
        </p:nvSpPr>
        <p:spPr/>
        <p:txBody>
          <a:bodyPr/>
          <a:lstStyle/>
          <a:p>
            <a:r>
              <a:rPr lang="en-US" dirty="0"/>
              <a:t>Prosecution Side: Numbers </a:t>
            </a:r>
          </a:p>
        </p:txBody>
      </p:sp>
    </p:spTree>
    <p:extLst>
      <p:ext uri="{BB962C8B-B14F-4D97-AF65-F5344CB8AC3E}">
        <p14:creationId xmlns:p14="http://schemas.microsoft.com/office/powerpoint/2010/main" val="60598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to convey that the video is not the entire picture or that at times, policing is not pretty</a:t>
            </a:r>
          </a:p>
        </p:txBody>
      </p:sp>
      <p:sp>
        <p:nvSpPr>
          <p:cNvPr id="3" name="Slide Number Placeholder 2"/>
          <p:cNvSpPr>
            <a:spLocks noGrp="1"/>
          </p:cNvSpPr>
          <p:nvPr>
            <p:ph type="sldNum" sz="quarter" idx="12"/>
          </p:nvPr>
        </p:nvSpPr>
        <p:spPr/>
        <p:txBody>
          <a:bodyPr/>
          <a:lstStyle/>
          <a:p>
            <a:fld id="{A81D8587-F0F0-4E71-AEC1-8DDE4B7CEF7F}" type="slidenum">
              <a:rPr lang="en-US" smtClean="0"/>
              <a:t>20</a:t>
            </a:fld>
            <a:endParaRPr lang="en-US"/>
          </a:p>
        </p:txBody>
      </p:sp>
      <p:sp>
        <p:nvSpPr>
          <p:cNvPr id="4" name="Title 3"/>
          <p:cNvSpPr>
            <a:spLocks noGrp="1"/>
          </p:cNvSpPr>
          <p:nvPr>
            <p:ph type="title"/>
          </p:nvPr>
        </p:nvSpPr>
        <p:spPr/>
        <p:txBody>
          <a:bodyPr/>
          <a:lstStyle/>
          <a:p>
            <a:r>
              <a:rPr lang="en-US" dirty="0"/>
              <a:t>Caution</a:t>
            </a:r>
          </a:p>
        </p:txBody>
      </p:sp>
    </p:spTree>
    <p:extLst>
      <p:ext uri="{BB962C8B-B14F-4D97-AF65-F5344CB8AC3E}">
        <p14:creationId xmlns:p14="http://schemas.microsoft.com/office/powerpoint/2010/main" val="3279949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During trial prep, explain how the videos can be of value</a:t>
            </a:r>
          </a:p>
          <a:p>
            <a:pPr marL="109728" indent="0">
              <a:buNone/>
            </a:pPr>
            <a:endParaRPr lang="en-US" dirty="0"/>
          </a:p>
          <a:p>
            <a:r>
              <a:rPr lang="en-US" dirty="0"/>
              <a:t>With proper training, officers can do several different types of things with the video</a:t>
            </a:r>
          </a:p>
          <a:p>
            <a:pPr marL="109728" indent="0">
              <a:buNone/>
            </a:pPr>
            <a:endParaRPr lang="en-US" dirty="0"/>
          </a:p>
          <a:p>
            <a:r>
              <a:rPr lang="en-US" dirty="0"/>
              <a:t>Encourage this type of use with officers </a:t>
            </a:r>
          </a:p>
        </p:txBody>
      </p:sp>
      <p:sp>
        <p:nvSpPr>
          <p:cNvPr id="3" name="Slide Number Placeholder 2"/>
          <p:cNvSpPr>
            <a:spLocks noGrp="1"/>
          </p:cNvSpPr>
          <p:nvPr>
            <p:ph type="sldNum" sz="quarter" idx="12"/>
          </p:nvPr>
        </p:nvSpPr>
        <p:spPr/>
        <p:txBody>
          <a:bodyPr/>
          <a:lstStyle/>
          <a:p>
            <a:fld id="{A81D8587-F0F0-4E71-AEC1-8DDE4B7CEF7F}" type="slidenum">
              <a:rPr lang="en-US" smtClean="0"/>
              <a:t>21</a:t>
            </a:fld>
            <a:endParaRPr lang="en-US"/>
          </a:p>
        </p:txBody>
      </p:sp>
      <p:sp>
        <p:nvSpPr>
          <p:cNvPr id="4" name="Title 3"/>
          <p:cNvSpPr>
            <a:spLocks noGrp="1"/>
          </p:cNvSpPr>
          <p:nvPr>
            <p:ph type="title"/>
          </p:nvPr>
        </p:nvSpPr>
        <p:spPr/>
        <p:txBody>
          <a:bodyPr/>
          <a:lstStyle/>
          <a:p>
            <a:r>
              <a:rPr lang="en-US" dirty="0"/>
              <a:t>Impact 4 – Setting the Scene</a:t>
            </a:r>
          </a:p>
        </p:txBody>
      </p:sp>
    </p:spTree>
    <p:extLst>
      <p:ext uri="{BB962C8B-B14F-4D97-AF65-F5344CB8AC3E}">
        <p14:creationId xmlns:p14="http://schemas.microsoft.com/office/powerpoint/2010/main" val="1970113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BWCs- Understand the equipment and how it works</a:t>
            </a:r>
          </a:p>
          <a:p>
            <a:pPr marL="109728" indent="0">
              <a:buNone/>
            </a:pPr>
            <a:endParaRPr lang="en-US" dirty="0"/>
          </a:p>
          <a:p>
            <a:r>
              <a:rPr lang="en-US" dirty="0"/>
              <a:t>Malfunctions?</a:t>
            </a:r>
          </a:p>
          <a:p>
            <a:pPr marL="109728" indent="0">
              <a:buNone/>
            </a:pPr>
            <a:endParaRPr lang="en-US" dirty="0"/>
          </a:p>
          <a:p>
            <a:r>
              <a:rPr lang="en-US" dirty="0"/>
              <a:t>Off-camera events</a:t>
            </a:r>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22</a:t>
            </a:fld>
            <a:endParaRPr lang="en-US"/>
          </a:p>
        </p:txBody>
      </p:sp>
      <p:sp>
        <p:nvSpPr>
          <p:cNvPr id="4" name="Title 3"/>
          <p:cNvSpPr>
            <a:spLocks noGrp="1"/>
          </p:cNvSpPr>
          <p:nvPr>
            <p:ph type="title"/>
          </p:nvPr>
        </p:nvSpPr>
        <p:spPr/>
        <p:txBody>
          <a:bodyPr/>
          <a:lstStyle/>
          <a:p>
            <a:r>
              <a:rPr lang="en-US" dirty="0"/>
              <a:t>Trial Impact – Pre-Trial Prep</a:t>
            </a:r>
          </a:p>
        </p:txBody>
      </p:sp>
    </p:spTree>
    <p:extLst>
      <p:ext uri="{BB962C8B-B14F-4D97-AF65-F5344CB8AC3E}">
        <p14:creationId xmlns:p14="http://schemas.microsoft.com/office/powerpoint/2010/main" val="307579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Report variations – possible impeachment</a:t>
            </a:r>
          </a:p>
          <a:p>
            <a:pPr marL="109728" indent="0">
              <a:buNone/>
            </a:pPr>
            <a:endParaRPr lang="en-US" dirty="0"/>
          </a:p>
          <a:p>
            <a:r>
              <a:rPr lang="en-US" dirty="0"/>
              <a:t>How to handle in court – anticipate and prepare (overtime for trial prep?)</a:t>
            </a:r>
          </a:p>
          <a:p>
            <a:pPr marL="109728" indent="0">
              <a:buNone/>
            </a:pPr>
            <a:endParaRPr lang="en-US" dirty="0"/>
          </a:p>
          <a:p>
            <a:r>
              <a:rPr lang="en-US" dirty="0"/>
              <a:t>Over-reliance on video by law enforcement and/or Deputy District Attorney – still need good police work </a:t>
            </a:r>
          </a:p>
        </p:txBody>
      </p:sp>
      <p:sp>
        <p:nvSpPr>
          <p:cNvPr id="3" name="Slide Number Placeholder 2"/>
          <p:cNvSpPr>
            <a:spLocks noGrp="1"/>
          </p:cNvSpPr>
          <p:nvPr>
            <p:ph type="sldNum" sz="quarter" idx="12"/>
          </p:nvPr>
        </p:nvSpPr>
        <p:spPr/>
        <p:txBody>
          <a:bodyPr/>
          <a:lstStyle/>
          <a:p>
            <a:fld id="{A81D8587-F0F0-4E71-AEC1-8DDE4B7CEF7F}" type="slidenum">
              <a:rPr lang="en-US" smtClean="0"/>
              <a:t>23</a:t>
            </a:fld>
            <a:endParaRPr lang="en-US"/>
          </a:p>
        </p:txBody>
      </p:sp>
      <p:sp>
        <p:nvSpPr>
          <p:cNvPr id="4" name="Title 3"/>
          <p:cNvSpPr>
            <a:spLocks noGrp="1"/>
          </p:cNvSpPr>
          <p:nvPr>
            <p:ph type="title"/>
          </p:nvPr>
        </p:nvSpPr>
        <p:spPr/>
        <p:txBody>
          <a:bodyPr/>
          <a:lstStyle/>
          <a:p>
            <a:r>
              <a:rPr lang="en-US" dirty="0"/>
              <a:t>Unforeseen Trial Impact</a:t>
            </a:r>
          </a:p>
        </p:txBody>
      </p:sp>
    </p:spTree>
    <p:extLst>
      <p:ext uri="{BB962C8B-B14F-4D97-AF65-F5344CB8AC3E}">
        <p14:creationId xmlns:p14="http://schemas.microsoft.com/office/powerpoint/2010/main" val="1373350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Cannot replace a thorough investigation</a:t>
            </a:r>
          </a:p>
          <a:p>
            <a:pPr marL="109728" indent="0">
              <a:buNone/>
            </a:pPr>
            <a:endParaRPr lang="en-US" dirty="0"/>
          </a:p>
          <a:p>
            <a:r>
              <a:rPr lang="en-US" dirty="0"/>
              <a:t>BWCs may capture more information than an eye sees or a person perceives</a:t>
            </a:r>
          </a:p>
          <a:p>
            <a:endParaRPr lang="en-US" dirty="0"/>
          </a:p>
          <a:p>
            <a:r>
              <a:rPr lang="en-US" dirty="0"/>
              <a:t>Body may block the view</a:t>
            </a:r>
          </a:p>
          <a:p>
            <a:endParaRPr lang="en-US" dirty="0"/>
          </a:p>
          <a:p>
            <a:r>
              <a:rPr lang="en-US" dirty="0"/>
              <a:t>One camera angle may not be enough</a:t>
            </a:r>
          </a:p>
          <a:p>
            <a:endParaRPr lang="en-US" dirty="0"/>
          </a:p>
          <a:p>
            <a:r>
              <a:rPr lang="en-US" dirty="0"/>
              <a:t>Speed and depth are different</a:t>
            </a:r>
          </a:p>
          <a:p>
            <a:endParaRPr lang="en-US" dirty="0"/>
          </a:p>
          <a:p>
            <a:r>
              <a:rPr lang="en-US" dirty="0"/>
              <a:t>A camera encourages second-guessing</a:t>
            </a:r>
          </a:p>
        </p:txBody>
      </p:sp>
      <p:sp>
        <p:nvSpPr>
          <p:cNvPr id="3" name="Slide Number Placeholder 2"/>
          <p:cNvSpPr>
            <a:spLocks noGrp="1"/>
          </p:cNvSpPr>
          <p:nvPr>
            <p:ph type="sldNum" sz="quarter" idx="12"/>
          </p:nvPr>
        </p:nvSpPr>
        <p:spPr/>
        <p:txBody>
          <a:bodyPr/>
          <a:lstStyle/>
          <a:p>
            <a:fld id="{A81D8587-F0F0-4E71-AEC1-8DDE4B7CEF7F}" type="slidenum">
              <a:rPr lang="en-US" smtClean="0"/>
              <a:t>24</a:t>
            </a:fld>
            <a:endParaRPr lang="en-US"/>
          </a:p>
        </p:txBody>
      </p:sp>
      <p:sp>
        <p:nvSpPr>
          <p:cNvPr id="4" name="Title 3"/>
          <p:cNvSpPr>
            <a:spLocks noGrp="1"/>
          </p:cNvSpPr>
          <p:nvPr>
            <p:ph type="title"/>
          </p:nvPr>
        </p:nvSpPr>
        <p:spPr/>
        <p:txBody>
          <a:bodyPr/>
          <a:lstStyle/>
          <a:p>
            <a:r>
              <a:rPr lang="en-US" dirty="0"/>
              <a:t>Understanding Video Limitations</a:t>
            </a:r>
          </a:p>
        </p:txBody>
      </p:sp>
    </p:spTree>
    <p:extLst>
      <p:ext uri="{BB962C8B-B14F-4D97-AF65-F5344CB8AC3E}">
        <p14:creationId xmlns:p14="http://schemas.microsoft.com/office/powerpoint/2010/main" val="1067702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Get the prosecutor’s perspective regarding the use of BWCs</a:t>
            </a:r>
          </a:p>
          <a:p>
            <a:pPr lvl="1"/>
            <a:r>
              <a:rPr lang="en-US" dirty="0"/>
              <a:t>Prosecutors can help with narration for consent searches, reasons for terminating a recording, and how to record the execution of a search warrant</a:t>
            </a:r>
          </a:p>
          <a:p>
            <a:pPr marL="393192" lvl="1" indent="0">
              <a:buNone/>
            </a:pPr>
            <a:endParaRPr lang="en-US" dirty="0"/>
          </a:p>
          <a:p>
            <a:pPr lvl="1"/>
            <a:r>
              <a:rPr lang="en-US" dirty="0"/>
              <a:t>Avoid the need for redaction (Driver License or other identifying information) </a:t>
            </a:r>
          </a:p>
        </p:txBody>
      </p:sp>
      <p:sp>
        <p:nvSpPr>
          <p:cNvPr id="3" name="Slide Number Placeholder 2"/>
          <p:cNvSpPr>
            <a:spLocks noGrp="1"/>
          </p:cNvSpPr>
          <p:nvPr>
            <p:ph type="sldNum" sz="quarter" idx="12"/>
          </p:nvPr>
        </p:nvSpPr>
        <p:spPr/>
        <p:txBody>
          <a:bodyPr/>
          <a:lstStyle/>
          <a:p>
            <a:fld id="{A81D8587-F0F0-4E71-AEC1-8DDE4B7CEF7F}" type="slidenum">
              <a:rPr lang="en-US" smtClean="0"/>
              <a:t>25</a:t>
            </a:fld>
            <a:endParaRPr lang="en-US"/>
          </a:p>
        </p:txBody>
      </p:sp>
      <p:sp>
        <p:nvSpPr>
          <p:cNvPr id="4" name="Title 3"/>
          <p:cNvSpPr>
            <a:spLocks noGrp="1"/>
          </p:cNvSpPr>
          <p:nvPr>
            <p:ph type="title"/>
          </p:nvPr>
        </p:nvSpPr>
        <p:spPr/>
        <p:txBody>
          <a:bodyPr/>
          <a:lstStyle/>
          <a:p>
            <a:r>
              <a:rPr lang="en-US" dirty="0"/>
              <a:t>Training – Improve Videos </a:t>
            </a:r>
          </a:p>
        </p:txBody>
      </p:sp>
    </p:spTree>
    <p:extLst>
      <p:ext uri="{BB962C8B-B14F-4D97-AF65-F5344CB8AC3E}">
        <p14:creationId xmlns:p14="http://schemas.microsoft.com/office/powerpoint/2010/main" val="34831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Offer to coordinate with all law enforcement agencies in your jurisdiction so that policies are as uniform as possible for better integration by your agency or prosecutor</a:t>
            </a:r>
          </a:p>
          <a:p>
            <a:pPr lvl="1"/>
            <a:r>
              <a:rPr lang="en-US" dirty="0"/>
              <a:t>For example, you could offer to host a quarterly meeting with command staff and training officers to share BWC “best practices” </a:t>
            </a:r>
          </a:p>
        </p:txBody>
      </p:sp>
      <p:sp>
        <p:nvSpPr>
          <p:cNvPr id="3" name="Slide Number Placeholder 2"/>
          <p:cNvSpPr>
            <a:spLocks noGrp="1"/>
          </p:cNvSpPr>
          <p:nvPr>
            <p:ph type="sldNum" sz="quarter" idx="12"/>
          </p:nvPr>
        </p:nvSpPr>
        <p:spPr/>
        <p:txBody>
          <a:bodyPr/>
          <a:lstStyle/>
          <a:p>
            <a:fld id="{A81D8587-F0F0-4E71-AEC1-8DDE4B7CEF7F}" type="slidenum">
              <a:rPr lang="en-US" smtClean="0"/>
              <a:t>26</a:t>
            </a:fld>
            <a:endParaRPr lang="en-US"/>
          </a:p>
        </p:txBody>
      </p:sp>
      <p:sp>
        <p:nvSpPr>
          <p:cNvPr id="4" name="Title 3"/>
          <p:cNvSpPr>
            <a:spLocks noGrp="1"/>
          </p:cNvSpPr>
          <p:nvPr>
            <p:ph type="title"/>
          </p:nvPr>
        </p:nvSpPr>
        <p:spPr/>
        <p:txBody>
          <a:bodyPr>
            <a:normAutofit fontScale="90000"/>
          </a:bodyPr>
          <a:lstStyle/>
          <a:p>
            <a:r>
              <a:rPr lang="en-US" dirty="0"/>
              <a:t>Coordination – Prosecution or Law Enforcement</a:t>
            </a:r>
          </a:p>
        </p:txBody>
      </p:sp>
    </p:spTree>
    <p:extLst>
      <p:ext uri="{BB962C8B-B14F-4D97-AF65-F5344CB8AC3E}">
        <p14:creationId xmlns:p14="http://schemas.microsoft.com/office/powerpoint/2010/main" val="277331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Voire</a:t>
            </a:r>
            <a:r>
              <a:rPr lang="en-US" dirty="0"/>
              <a:t> Dire</a:t>
            </a:r>
          </a:p>
          <a:p>
            <a:endParaRPr lang="en-US" dirty="0"/>
          </a:p>
          <a:p>
            <a:r>
              <a:rPr lang="en-US" dirty="0"/>
              <a:t>Direct Examination</a:t>
            </a:r>
          </a:p>
          <a:p>
            <a:endParaRPr lang="en-US" dirty="0"/>
          </a:p>
          <a:p>
            <a:r>
              <a:rPr lang="en-US" dirty="0"/>
              <a:t>Find Video to Play</a:t>
            </a:r>
          </a:p>
          <a:p>
            <a:endParaRPr lang="en-US" dirty="0"/>
          </a:p>
          <a:p>
            <a:r>
              <a:rPr lang="en-US"/>
              <a:t>Argument </a:t>
            </a:r>
          </a:p>
        </p:txBody>
      </p:sp>
      <p:sp>
        <p:nvSpPr>
          <p:cNvPr id="3" name="Slide Number Placeholder 2"/>
          <p:cNvSpPr>
            <a:spLocks noGrp="1"/>
          </p:cNvSpPr>
          <p:nvPr>
            <p:ph type="sldNum" sz="quarter" idx="12"/>
          </p:nvPr>
        </p:nvSpPr>
        <p:spPr/>
        <p:txBody>
          <a:bodyPr/>
          <a:lstStyle/>
          <a:p>
            <a:fld id="{A81D8587-F0F0-4E71-AEC1-8DDE4B7CEF7F}" type="slidenum">
              <a:rPr lang="en-US" smtClean="0"/>
              <a:t>27</a:t>
            </a:fld>
            <a:endParaRPr lang="en-US"/>
          </a:p>
        </p:txBody>
      </p:sp>
      <p:sp>
        <p:nvSpPr>
          <p:cNvPr id="4" name="Title 3"/>
          <p:cNvSpPr>
            <a:spLocks noGrp="1"/>
          </p:cNvSpPr>
          <p:nvPr>
            <p:ph type="title"/>
          </p:nvPr>
        </p:nvSpPr>
        <p:spPr/>
        <p:txBody>
          <a:bodyPr/>
          <a:lstStyle/>
          <a:p>
            <a:r>
              <a:rPr lang="en-US" dirty="0"/>
              <a:t>Managing Expectations </a:t>
            </a:r>
          </a:p>
        </p:txBody>
      </p:sp>
    </p:spTree>
    <p:extLst>
      <p:ext uri="{BB962C8B-B14F-4D97-AF65-F5344CB8AC3E}">
        <p14:creationId xmlns:p14="http://schemas.microsoft.com/office/powerpoint/2010/main" val="117290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1D8587-F0F0-4E71-AEC1-8DDE4B7CEF7F}" type="slidenum">
              <a:rPr lang="en-US" smtClean="0"/>
              <a:t>28</a:t>
            </a:fld>
            <a:endParaRPr lang="en-US"/>
          </a:p>
        </p:txBody>
      </p:sp>
      <p:sp>
        <p:nvSpPr>
          <p:cNvPr id="3" name="Title 2"/>
          <p:cNvSpPr>
            <a:spLocks noGrp="1"/>
          </p:cNvSpPr>
          <p:nvPr>
            <p:ph type="title"/>
          </p:nvPr>
        </p:nvSpPr>
        <p:spPr>
          <a:xfrm>
            <a:off x="563512" y="2514600"/>
            <a:ext cx="8229600" cy="1143000"/>
          </a:xfrm>
        </p:spPr>
        <p:txBody>
          <a:bodyPr/>
          <a:lstStyle/>
          <a:p>
            <a:pPr algn="ctr"/>
            <a:r>
              <a:rPr lang="en-US" dirty="0"/>
              <a:t>Questions?</a:t>
            </a:r>
          </a:p>
        </p:txBody>
      </p:sp>
    </p:spTree>
    <p:extLst>
      <p:ext uri="{BB962C8B-B14F-4D97-AF65-F5344CB8AC3E}">
        <p14:creationId xmlns:p14="http://schemas.microsoft.com/office/powerpoint/2010/main" val="91111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Management of videos without creating delays in our cases</a:t>
            </a:r>
          </a:p>
        </p:txBody>
      </p:sp>
      <p:sp>
        <p:nvSpPr>
          <p:cNvPr id="3" name="Slide Number Placeholder 2"/>
          <p:cNvSpPr>
            <a:spLocks noGrp="1"/>
          </p:cNvSpPr>
          <p:nvPr>
            <p:ph type="sldNum" sz="quarter" idx="12"/>
          </p:nvPr>
        </p:nvSpPr>
        <p:spPr/>
        <p:txBody>
          <a:bodyPr/>
          <a:lstStyle/>
          <a:p>
            <a:fld id="{A81D8587-F0F0-4E71-AEC1-8DDE4B7CEF7F}" type="slidenum">
              <a:rPr lang="en-US" smtClean="0"/>
              <a:t>3</a:t>
            </a:fld>
            <a:endParaRPr lang="en-US"/>
          </a:p>
        </p:txBody>
      </p:sp>
      <p:sp>
        <p:nvSpPr>
          <p:cNvPr id="4" name="Title 3"/>
          <p:cNvSpPr>
            <a:spLocks noGrp="1"/>
          </p:cNvSpPr>
          <p:nvPr>
            <p:ph type="title"/>
          </p:nvPr>
        </p:nvSpPr>
        <p:spPr/>
        <p:txBody>
          <a:bodyPr/>
          <a:lstStyle/>
          <a:p>
            <a:r>
              <a:rPr lang="en-US" dirty="0"/>
              <a:t>Goal</a:t>
            </a:r>
          </a:p>
        </p:txBody>
      </p:sp>
    </p:spTree>
    <p:extLst>
      <p:ext uri="{BB962C8B-B14F-4D97-AF65-F5344CB8AC3E}">
        <p14:creationId xmlns:p14="http://schemas.microsoft.com/office/powerpoint/2010/main" val="289717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will law enforcement get videos to prosecutors?</a:t>
            </a:r>
          </a:p>
          <a:p>
            <a:r>
              <a:rPr lang="en-US" dirty="0"/>
              <a:t>Can they/you meet court imposed timelines?</a:t>
            </a:r>
          </a:p>
          <a:p>
            <a:r>
              <a:rPr lang="en-US" dirty="0"/>
              <a:t>Which videos are critical for issuing? </a:t>
            </a:r>
          </a:p>
          <a:p>
            <a:r>
              <a:rPr lang="en-US" u="sng" dirty="0"/>
              <a:t>Understand workflow </a:t>
            </a:r>
            <a:r>
              <a:rPr lang="en-US" dirty="0"/>
              <a:t>– both sides</a:t>
            </a:r>
          </a:p>
        </p:txBody>
      </p:sp>
      <p:sp>
        <p:nvSpPr>
          <p:cNvPr id="3" name="Slide Number Placeholder 2"/>
          <p:cNvSpPr>
            <a:spLocks noGrp="1"/>
          </p:cNvSpPr>
          <p:nvPr>
            <p:ph type="sldNum" sz="quarter" idx="12"/>
          </p:nvPr>
        </p:nvSpPr>
        <p:spPr/>
        <p:txBody>
          <a:bodyPr/>
          <a:lstStyle/>
          <a:p>
            <a:fld id="{A81D8587-F0F0-4E71-AEC1-8DDE4B7CEF7F}" type="slidenum">
              <a:rPr lang="en-US" smtClean="0"/>
              <a:t>4</a:t>
            </a:fld>
            <a:endParaRPr lang="en-US"/>
          </a:p>
        </p:txBody>
      </p:sp>
      <p:sp>
        <p:nvSpPr>
          <p:cNvPr id="4" name="Title 3"/>
          <p:cNvSpPr>
            <a:spLocks noGrp="1"/>
          </p:cNvSpPr>
          <p:nvPr>
            <p:ph type="title"/>
          </p:nvPr>
        </p:nvSpPr>
        <p:spPr/>
        <p:txBody>
          <a:bodyPr>
            <a:normAutofit fontScale="90000"/>
          </a:bodyPr>
          <a:lstStyle/>
          <a:p>
            <a:r>
              <a:rPr lang="en-US" dirty="0"/>
              <a:t>Timeliness/Questions for Law Enforcement</a:t>
            </a:r>
          </a:p>
        </p:txBody>
      </p:sp>
    </p:spTree>
    <p:extLst>
      <p:ext uri="{BB962C8B-B14F-4D97-AF65-F5344CB8AC3E}">
        <p14:creationId xmlns:p14="http://schemas.microsoft.com/office/powerpoint/2010/main" val="2543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1D8587-F0F0-4E71-AEC1-8DDE4B7CEF7F}" type="slidenum">
              <a:rPr lang="en-US" smtClean="0"/>
              <a:t>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274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Labeling – retention – tracking videos down</a:t>
            </a:r>
          </a:p>
        </p:txBody>
      </p:sp>
      <p:sp>
        <p:nvSpPr>
          <p:cNvPr id="3" name="Slide Number Placeholder 2"/>
          <p:cNvSpPr>
            <a:spLocks noGrp="1"/>
          </p:cNvSpPr>
          <p:nvPr>
            <p:ph type="sldNum" sz="quarter" idx="12"/>
          </p:nvPr>
        </p:nvSpPr>
        <p:spPr/>
        <p:txBody>
          <a:bodyPr/>
          <a:lstStyle/>
          <a:p>
            <a:fld id="{A81D8587-F0F0-4E71-AEC1-8DDE4B7CEF7F}" type="slidenum">
              <a:rPr lang="en-US" smtClean="0"/>
              <a:t>6</a:t>
            </a:fld>
            <a:endParaRPr lang="en-US"/>
          </a:p>
        </p:txBody>
      </p:sp>
      <p:sp>
        <p:nvSpPr>
          <p:cNvPr id="4" name="Title 3"/>
          <p:cNvSpPr>
            <a:spLocks noGrp="1"/>
          </p:cNvSpPr>
          <p:nvPr>
            <p:ph type="title"/>
          </p:nvPr>
        </p:nvSpPr>
        <p:spPr/>
        <p:txBody>
          <a:bodyPr/>
          <a:lstStyle/>
          <a:p>
            <a:r>
              <a:rPr lang="en-US" dirty="0"/>
              <a:t>All Video – All Agencies </a:t>
            </a:r>
          </a:p>
        </p:txBody>
      </p:sp>
      <p:sp>
        <p:nvSpPr>
          <p:cNvPr id="8" name="Rectangle 1"/>
          <p:cNvSpPr>
            <a:spLocks noChangeArrowheads="1"/>
          </p:cNvSpPr>
          <p:nvPr/>
        </p:nvSpPr>
        <p:spPr bwMode="auto">
          <a:xfrm>
            <a:off x="1985307" y="2286000"/>
            <a:ext cx="517338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effectLst/>
                <a:ea typeface="MS Gothic" pitchFamily="49" charset="-128"/>
                <a:cs typeface="Times New Roman" pitchFamily="18" charset="0"/>
              </a:rPr>
              <a:t>BWC SEARCH REQUEST</a:t>
            </a:r>
            <a:endParaRPr kumimoji="0" lang="en-US" altLang="en-US" sz="600" b="0" i="0" u="none" strike="noStrike" cap="none" normalizeH="0" baseline="0" dirty="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ea typeface="MS Gothic" pitchFamily="49" charset="-128"/>
                <a:cs typeface="Times New Roman" pitchFamily="18" charset="0"/>
              </a:rPr>
              <a:t>Case Name                People v. xxx</a:t>
            </a:r>
            <a:endParaRPr kumimoji="0" lang="en-US" altLang="en-US" sz="600" b="0" i="0" u="none" strike="noStrike" cap="none" normalizeH="0" baseline="0" dirty="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ea typeface="MS Gothic" pitchFamily="49" charset="-128"/>
                <a:cs typeface="Times New Roman" pitchFamily="18" charset="0"/>
              </a:rPr>
              <a:t>Case Number           SDPD Incident #16xxx</a:t>
            </a:r>
            <a:endParaRPr kumimoji="0" lang="en-US" altLang="en-US" sz="600" b="0" i="0" u="none" strike="noStrike" cap="none" normalizeH="0" baseline="0" dirty="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ea typeface="MS Gothic" pitchFamily="49" charset="-128"/>
                <a:cs typeface="Times New Roman" pitchFamily="18" charset="0"/>
              </a:rPr>
              <a:t>Date of Incident      5/29/16</a:t>
            </a:r>
            <a:endParaRPr kumimoji="0" lang="en-US" altLang="en-US" sz="600" b="0" i="0" u="none" strike="noStrike" cap="none" normalizeH="0" baseline="0" dirty="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ea typeface="MS Gothic" pitchFamily="49" charset="-128"/>
                <a:cs typeface="Times New Roman" pitchFamily="18" charset="0"/>
              </a:rPr>
              <a:t>Time of Incident     </a:t>
            </a:r>
            <a:r>
              <a:rPr lang="en-US" altLang="en-US" sz="1200" b="1" dirty="0">
                <a:ea typeface="MS Gothic" pitchFamily="49" charset="-128"/>
                <a:cs typeface="Times New Roman" pitchFamily="18" charset="0"/>
              </a:rPr>
              <a:t>A</a:t>
            </a:r>
            <a:r>
              <a:rPr kumimoji="0" lang="en-US" altLang="en-US" sz="1200" b="1" i="0" u="none" strike="noStrike" cap="none" normalizeH="0" baseline="0" dirty="0">
                <a:ln>
                  <a:noFill/>
                </a:ln>
                <a:effectLst/>
                <a:ea typeface="MS Gothic" pitchFamily="49" charset="-128"/>
                <a:cs typeface="Times New Roman" pitchFamily="18" charset="0"/>
              </a:rPr>
              <a:t>pproximately 12:47 p.m.	</a:t>
            </a:r>
            <a:endParaRPr kumimoji="0" lang="en-US" altLang="en-US" sz="600" b="0" i="0" u="none" strike="noStrike" cap="none" normalizeH="0" baseline="0" dirty="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53877722"/>
              </p:ext>
            </p:extLst>
          </p:nvPr>
        </p:nvGraphicFramePr>
        <p:xfrm>
          <a:off x="1295400" y="3610479"/>
          <a:ext cx="6563068" cy="1920251"/>
        </p:xfrm>
        <a:graphic>
          <a:graphicData uri="http://schemas.openxmlformats.org/drawingml/2006/table">
            <a:tbl>
              <a:tblPr firstRow="1" firstCol="1" bandRow="1">
                <a:tableStyleId>{5C22544A-7EE6-4342-B048-85BDC9FD1C3A}</a:tableStyleId>
              </a:tblPr>
              <a:tblGrid>
                <a:gridCol w="3541614">
                  <a:extLst>
                    <a:ext uri="{9D8B030D-6E8A-4147-A177-3AD203B41FA5}">
                      <a16:colId xmlns:a16="http://schemas.microsoft.com/office/drawing/2014/main" val="20000"/>
                    </a:ext>
                  </a:extLst>
                </a:gridCol>
                <a:gridCol w="1424787">
                  <a:extLst>
                    <a:ext uri="{9D8B030D-6E8A-4147-A177-3AD203B41FA5}">
                      <a16:colId xmlns:a16="http://schemas.microsoft.com/office/drawing/2014/main" val="20001"/>
                    </a:ext>
                  </a:extLst>
                </a:gridCol>
                <a:gridCol w="676963">
                  <a:extLst>
                    <a:ext uri="{9D8B030D-6E8A-4147-A177-3AD203B41FA5}">
                      <a16:colId xmlns:a16="http://schemas.microsoft.com/office/drawing/2014/main" val="20002"/>
                    </a:ext>
                  </a:extLst>
                </a:gridCol>
                <a:gridCol w="919704">
                  <a:extLst>
                    <a:ext uri="{9D8B030D-6E8A-4147-A177-3AD203B41FA5}">
                      <a16:colId xmlns:a16="http://schemas.microsoft.com/office/drawing/2014/main" val="20003"/>
                    </a:ext>
                  </a:extLst>
                </a:gridCol>
              </a:tblGrid>
              <a:tr h="415605">
                <a:tc>
                  <a:txBody>
                    <a:bodyPr/>
                    <a:lstStyle/>
                    <a:p>
                      <a:pPr marL="0" marR="0">
                        <a:lnSpc>
                          <a:spcPct val="115000"/>
                        </a:lnSpc>
                        <a:spcBef>
                          <a:spcPts val="0"/>
                        </a:spcBef>
                        <a:spcAft>
                          <a:spcPts val="0"/>
                        </a:spcAft>
                      </a:pPr>
                      <a:r>
                        <a:rPr lang="en-US" sz="1000" dirty="0">
                          <a:effectLst/>
                        </a:rPr>
                        <a:t>Officers name</a:t>
                      </a:r>
                      <a:endParaRPr lang="en-US" sz="900" dirty="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ID number</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Have BWC</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Need searched</a:t>
                      </a:r>
                      <a:endParaRPr lang="en-US" sz="900">
                        <a:effectLst/>
                        <a:latin typeface="Calibri"/>
                        <a:ea typeface="Times New Roman"/>
                        <a:cs typeface="Times New Roman"/>
                      </a:endParaRPr>
                    </a:p>
                  </a:txBody>
                  <a:tcPr marL="75745" marR="75745" marT="0" marB="0"/>
                </a:tc>
                <a:extLst>
                  <a:ext uri="{0D108BD9-81ED-4DB2-BD59-A6C34878D82A}">
                    <a16:rowId xmlns:a16="http://schemas.microsoft.com/office/drawing/2014/main" val="10000"/>
                  </a:ext>
                </a:extLst>
              </a:tr>
              <a:tr h="207803">
                <a:tc>
                  <a:txBody>
                    <a:bodyPr/>
                    <a:lstStyle/>
                    <a:p>
                      <a:pPr marL="0" marR="0">
                        <a:lnSpc>
                          <a:spcPct val="115000"/>
                        </a:lnSpc>
                        <a:spcBef>
                          <a:spcPts val="0"/>
                        </a:spcBef>
                        <a:spcAft>
                          <a:spcPts val="0"/>
                        </a:spcAft>
                      </a:pPr>
                      <a:r>
                        <a:rPr lang="en-US" sz="1000">
                          <a:effectLst/>
                        </a:rPr>
                        <a:t>1)Kitchen </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dirty="0">
                          <a:effectLst/>
                        </a:rPr>
                        <a:t>#</a:t>
                      </a:r>
                      <a:endParaRPr lang="en-US" sz="900" dirty="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extLst>
                  <a:ext uri="{0D108BD9-81ED-4DB2-BD59-A6C34878D82A}">
                    <a16:rowId xmlns:a16="http://schemas.microsoft.com/office/drawing/2014/main" val="10001"/>
                  </a:ext>
                </a:extLst>
              </a:tr>
              <a:tr h="207803">
                <a:tc>
                  <a:txBody>
                    <a:bodyPr/>
                    <a:lstStyle/>
                    <a:p>
                      <a:pPr marL="0" marR="0">
                        <a:lnSpc>
                          <a:spcPct val="115000"/>
                        </a:lnSpc>
                        <a:spcBef>
                          <a:spcPts val="0"/>
                        </a:spcBef>
                        <a:spcAft>
                          <a:spcPts val="0"/>
                        </a:spcAft>
                      </a:pPr>
                      <a:r>
                        <a:rPr lang="en-US" sz="1000">
                          <a:effectLst/>
                        </a:rPr>
                        <a:t>2)Junker </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dirty="0">
                          <a:effectLst/>
                        </a:rPr>
                        <a:t>#</a:t>
                      </a:r>
                      <a:endParaRPr lang="en-US" sz="900" dirty="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extLst>
                  <a:ext uri="{0D108BD9-81ED-4DB2-BD59-A6C34878D82A}">
                    <a16:rowId xmlns:a16="http://schemas.microsoft.com/office/drawing/2014/main" val="10002"/>
                  </a:ext>
                </a:extLst>
              </a:tr>
              <a:tr h="257828">
                <a:tc>
                  <a:txBody>
                    <a:bodyPr/>
                    <a:lstStyle/>
                    <a:p>
                      <a:pPr marL="0" marR="0">
                        <a:lnSpc>
                          <a:spcPct val="115000"/>
                        </a:lnSpc>
                        <a:spcBef>
                          <a:spcPts val="0"/>
                        </a:spcBef>
                        <a:spcAft>
                          <a:spcPts val="0"/>
                        </a:spcAft>
                      </a:pPr>
                      <a:r>
                        <a:rPr lang="en-US" sz="1000">
                          <a:effectLst/>
                        </a:rPr>
                        <a:t>3)</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extLst>
                  <a:ext uri="{0D108BD9-81ED-4DB2-BD59-A6C34878D82A}">
                    <a16:rowId xmlns:a16="http://schemas.microsoft.com/office/drawing/2014/main" val="10003"/>
                  </a:ext>
                </a:extLst>
              </a:tr>
              <a:tr h="207803">
                <a:tc>
                  <a:txBody>
                    <a:bodyPr/>
                    <a:lstStyle/>
                    <a:p>
                      <a:pPr marL="0" marR="0">
                        <a:lnSpc>
                          <a:spcPct val="115000"/>
                        </a:lnSpc>
                        <a:spcBef>
                          <a:spcPts val="0"/>
                        </a:spcBef>
                        <a:spcAft>
                          <a:spcPts val="0"/>
                        </a:spcAft>
                      </a:pPr>
                      <a:r>
                        <a:rPr lang="en-US" sz="1000">
                          <a:effectLst/>
                        </a:rPr>
                        <a:t>4)</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extLst>
                  <a:ext uri="{0D108BD9-81ED-4DB2-BD59-A6C34878D82A}">
                    <a16:rowId xmlns:a16="http://schemas.microsoft.com/office/drawing/2014/main" val="10004"/>
                  </a:ext>
                </a:extLst>
              </a:tr>
              <a:tr h="207803">
                <a:tc>
                  <a:txBody>
                    <a:bodyPr/>
                    <a:lstStyle/>
                    <a:p>
                      <a:pPr marL="0" marR="0">
                        <a:lnSpc>
                          <a:spcPct val="115000"/>
                        </a:lnSpc>
                        <a:spcBef>
                          <a:spcPts val="0"/>
                        </a:spcBef>
                        <a:spcAft>
                          <a:spcPts val="0"/>
                        </a:spcAft>
                      </a:pPr>
                      <a:r>
                        <a:rPr lang="en-US" sz="1000">
                          <a:effectLst/>
                        </a:rPr>
                        <a:t>5)</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extLst>
                  <a:ext uri="{0D108BD9-81ED-4DB2-BD59-A6C34878D82A}">
                    <a16:rowId xmlns:a16="http://schemas.microsoft.com/office/drawing/2014/main" val="10005"/>
                  </a:ext>
                </a:extLst>
              </a:tr>
              <a:tr h="207803">
                <a:tc>
                  <a:txBody>
                    <a:bodyPr/>
                    <a:lstStyle/>
                    <a:p>
                      <a:pPr marL="0" marR="0">
                        <a:lnSpc>
                          <a:spcPct val="115000"/>
                        </a:lnSpc>
                        <a:spcBef>
                          <a:spcPts val="0"/>
                        </a:spcBef>
                        <a:spcAft>
                          <a:spcPts val="0"/>
                        </a:spcAft>
                      </a:pPr>
                      <a:r>
                        <a:rPr lang="en-US" sz="1000">
                          <a:effectLst/>
                        </a:rPr>
                        <a:t>6)</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extLst>
                  <a:ext uri="{0D108BD9-81ED-4DB2-BD59-A6C34878D82A}">
                    <a16:rowId xmlns:a16="http://schemas.microsoft.com/office/drawing/2014/main" val="10006"/>
                  </a:ext>
                </a:extLst>
              </a:tr>
              <a:tr h="207803">
                <a:tc>
                  <a:txBody>
                    <a:bodyPr/>
                    <a:lstStyle/>
                    <a:p>
                      <a:pPr marL="0" marR="0">
                        <a:lnSpc>
                          <a:spcPct val="115000"/>
                        </a:lnSpc>
                        <a:spcBef>
                          <a:spcPts val="0"/>
                        </a:spcBef>
                        <a:spcAft>
                          <a:spcPts val="0"/>
                        </a:spcAft>
                      </a:pPr>
                      <a:r>
                        <a:rPr lang="en-US" sz="1000" dirty="0">
                          <a:effectLst/>
                        </a:rPr>
                        <a:t>7)</a:t>
                      </a:r>
                      <a:endParaRPr lang="en-US" sz="900" dirty="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a:effectLst/>
                        </a:rPr>
                        <a:t>☐</a:t>
                      </a:r>
                      <a:endParaRPr lang="en-US" sz="900">
                        <a:effectLst/>
                        <a:latin typeface="Calibri"/>
                        <a:ea typeface="Times New Roman"/>
                        <a:cs typeface="Times New Roman"/>
                      </a:endParaRPr>
                    </a:p>
                  </a:txBody>
                  <a:tcPr marL="75745" marR="75745" marT="0" marB="0"/>
                </a:tc>
                <a:tc>
                  <a:txBody>
                    <a:bodyPr/>
                    <a:lstStyle/>
                    <a:p>
                      <a:pPr marL="0" marR="0">
                        <a:lnSpc>
                          <a:spcPct val="115000"/>
                        </a:lnSpc>
                        <a:spcBef>
                          <a:spcPts val="0"/>
                        </a:spcBef>
                        <a:spcAft>
                          <a:spcPts val="0"/>
                        </a:spcAft>
                      </a:pPr>
                      <a:r>
                        <a:rPr lang="en-US" sz="1000" dirty="0">
                          <a:effectLst/>
                        </a:rPr>
                        <a:t>☐</a:t>
                      </a:r>
                      <a:endParaRPr lang="en-US" sz="900" dirty="0">
                        <a:effectLst/>
                        <a:latin typeface="Calibri"/>
                        <a:ea typeface="Times New Roman"/>
                        <a:cs typeface="Times New Roman"/>
                      </a:endParaRPr>
                    </a:p>
                  </a:txBody>
                  <a:tcPr marL="75745" marR="7574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7412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Must the case prosecutor review BWC video before discover to defense to identify and redact non-discoverable, privileged information?</a:t>
            </a:r>
          </a:p>
          <a:p>
            <a:pPr lvl="1"/>
            <a:r>
              <a:rPr lang="en-US" dirty="0"/>
              <a:t>Can they? </a:t>
            </a:r>
          </a:p>
        </p:txBody>
      </p:sp>
      <p:sp>
        <p:nvSpPr>
          <p:cNvPr id="3" name="Slide Number Placeholder 2"/>
          <p:cNvSpPr>
            <a:spLocks noGrp="1"/>
          </p:cNvSpPr>
          <p:nvPr>
            <p:ph type="sldNum" sz="quarter" idx="12"/>
          </p:nvPr>
        </p:nvSpPr>
        <p:spPr/>
        <p:txBody>
          <a:bodyPr/>
          <a:lstStyle/>
          <a:p>
            <a:fld id="{A81D8587-F0F0-4E71-AEC1-8DDE4B7CEF7F}" type="slidenum">
              <a:rPr lang="en-US" smtClean="0"/>
              <a:t>7</a:t>
            </a:fld>
            <a:endParaRPr lang="en-US"/>
          </a:p>
        </p:txBody>
      </p:sp>
      <p:sp>
        <p:nvSpPr>
          <p:cNvPr id="4" name="Title 3"/>
          <p:cNvSpPr>
            <a:spLocks noGrp="1"/>
          </p:cNvSpPr>
          <p:nvPr>
            <p:ph type="title"/>
          </p:nvPr>
        </p:nvSpPr>
        <p:spPr/>
        <p:txBody>
          <a:bodyPr/>
          <a:lstStyle/>
          <a:p>
            <a:r>
              <a:rPr lang="en-US" dirty="0"/>
              <a:t>Discovery – In General</a:t>
            </a:r>
          </a:p>
        </p:txBody>
      </p:sp>
    </p:spTree>
    <p:extLst>
      <p:ext uri="{BB962C8B-B14F-4D97-AF65-F5344CB8AC3E}">
        <p14:creationId xmlns:p14="http://schemas.microsoft.com/office/powerpoint/2010/main" val="91364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Personal Identifying Information</a:t>
            </a:r>
          </a:p>
          <a:p>
            <a:pPr marL="109728" indent="0">
              <a:buNone/>
            </a:pPr>
            <a:endParaRPr lang="en-US" dirty="0"/>
          </a:p>
          <a:p>
            <a:r>
              <a:rPr lang="en-US" dirty="0"/>
              <a:t>Internal passwords and other sensitive information</a:t>
            </a:r>
          </a:p>
          <a:p>
            <a:pPr marL="109728" indent="0">
              <a:buNone/>
            </a:pPr>
            <a:endParaRPr lang="en-US" dirty="0"/>
          </a:p>
          <a:p>
            <a:r>
              <a:rPr lang="en-US" dirty="0"/>
              <a:t>CI – Material </a:t>
            </a:r>
          </a:p>
        </p:txBody>
      </p:sp>
      <p:sp>
        <p:nvSpPr>
          <p:cNvPr id="3" name="Slide Number Placeholder 2"/>
          <p:cNvSpPr>
            <a:spLocks noGrp="1"/>
          </p:cNvSpPr>
          <p:nvPr>
            <p:ph type="sldNum" sz="quarter" idx="12"/>
          </p:nvPr>
        </p:nvSpPr>
        <p:spPr/>
        <p:txBody>
          <a:bodyPr/>
          <a:lstStyle/>
          <a:p>
            <a:fld id="{A81D8587-F0F0-4E71-AEC1-8DDE4B7CEF7F}" type="slidenum">
              <a:rPr lang="en-US" smtClean="0"/>
              <a:t>8</a:t>
            </a:fld>
            <a:endParaRPr lang="en-US"/>
          </a:p>
        </p:txBody>
      </p:sp>
      <p:sp>
        <p:nvSpPr>
          <p:cNvPr id="4" name="Title 3"/>
          <p:cNvSpPr>
            <a:spLocks noGrp="1"/>
          </p:cNvSpPr>
          <p:nvPr>
            <p:ph type="title"/>
          </p:nvPr>
        </p:nvSpPr>
        <p:spPr/>
        <p:txBody>
          <a:bodyPr/>
          <a:lstStyle/>
          <a:p>
            <a:r>
              <a:rPr lang="en-US" dirty="0"/>
              <a:t>Redaction – Safety and the Law </a:t>
            </a:r>
          </a:p>
        </p:txBody>
      </p:sp>
    </p:spTree>
    <p:extLst>
      <p:ext uri="{BB962C8B-B14F-4D97-AF65-F5344CB8AC3E}">
        <p14:creationId xmlns:p14="http://schemas.microsoft.com/office/powerpoint/2010/main" val="198247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Custody- </a:t>
            </a:r>
          </a:p>
          <a:p>
            <a:pPr marL="109728" indent="0">
              <a:buNone/>
            </a:pPr>
            <a:endParaRPr lang="en-US" dirty="0"/>
          </a:p>
          <a:p>
            <a:r>
              <a:rPr lang="en-US" dirty="0"/>
              <a:t>Out of Custody</a:t>
            </a:r>
          </a:p>
          <a:p>
            <a:pPr marL="109728" indent="0">
              <a:buNone/>
            </a:pPr>
            <a:endParaRPr lang="en-US" dirty="0"/>
          </a:p>
          <a:p>
            <a:r>
              <a:rPr lang="en-US" dirty="0"/>
              <a:t>Protective Orders/motions/process – for all defense counsel.</a:t>
            </a:r>
          </a:p>
          <a:p>
            <a:endParaRPr lang="en-US" dirty="0"/>
          </a:p>
          <a:p>
            <a:endParaRPr lang="en-US" dirty="0"/>
          </a:p>
          <a:p>
            <a:r>
              <a:rPr lang="en-US" dirty="0"/>
              <a:t>*- Defendants who are </a:t>
            </a:r>
            <a:r>
              <a:rPr lang="en-US"/>
              <a:t>representing themselves. </a:t>
            </a:r>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9</a:t>
            </a:fld>
            <a:endParaRPr lang="en-US"/>
          </a:p>
        </p:txBody>
      </p:sp>
      <p:sp>
        <p:nvSpPr>
          <p:cNvPr id="4" name="Title 3"/>
          <p:cNvSpPr>
            <a:spLocks noGrp="1"/>
          </p:cNvSpPr>
          <p:nvPr>
            <p:ph type="title"/>
          </p:nvPr>
        </p:nvSpPr>
        <p:spPr/>
        <p:txBody>
          <a:bodyPr>
            <a:normAutofit/>
          </a:bodyPr>
          <a:lstStyle/>
          <a:p>
            <a:pPr algn="ctr"/>
            <a:r>
              <a:rPr lang="en-US" dirty="0"/>
              <a:t>Pro Per  Defendants*</a:t>
            </a:r>
          </a:p>
        </p:txBody>
      </p:sp>
    </p:spTree>
    <p:extLst>
      <p:ext uri="{BB962C8B-B14F-4D97-AF65-F5344CB8AC3E}">
        <p14:creationId xmlns:p14="http://schemas.microsoft.com/office/powerpoint/2010/main" val="139492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WC_Presentation_Template">
  <a:themeElements>
    <a:clrScheme name="BWC TTA">
      <a:dk1>
        <a:sysClr val="windowText" lastClr="000000"/>
      </a:dk1>
      <a:lt1>
        <a:sysClr val="window" lastClr="FFFFFF"/>
      </a:lt1>
      <a:dk2>
        <a:srgbClr val="1F497D"/>
      </a:dk2>
      <a:lt2>
        <a:srgbClr val="DBE3F1"/>
      </a:lt2>
      <a:accent1>
        <a:srgbClr val="0087C2"/>
      </a:accent1>
      <a:accent2>
        <a:srgbClr val="8DC63F"/>
      </a:accent2>
      <a:accent3>
        <a:srgbClr val="8064A2"/>
      </a:accent3>
      <a:accent4>
        <a:srgbClr val="A20641"/>
      </a:accent4>
      <a:accent5>
        <a:srgbClr val="7F7F7F"/>
      </a:accent5>
      <a:accent6>
        <a:srgbClr val="19ADFF"/>
      </a:accent6>
      <a:hlink>
        <a:srgbClr val="0000FF"/>
      </a:hlink>
      <a:folHlink>
        <a:srgbClr val="800080"/>
      </a:folHlink>
    </a:clrScheme>
    <a:fontScheme name="BWC TTA">
      <a:majorFont>
        <a:latin typeface="Corbel"/>
        <a:ea typeface=""/>
        <a:cs typeface=""/>
      </a:majorFont>
      <a:minorFont>
        <a:latin typeface="Constanti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BWC_Presentation_Template</Template>
  <TotalTime>40</TotalTime>
  <Words>771</Words>
  <Application>Microsoft Office PowerPoint</Application>
  <PresentationFormat>On-screen Show (4:3)</PresentationFormat>
  <Paragraphs>179</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Gothic</vt:lpstr>
      <vt:lpstr>Arial</vt:lpstr>
      <vt:lpstr>Calibri</vt:lpstr>
      <vt:lpstr>Constantia</vt:lpstr>
      <vt:lpstr>Corbel</vt:lpstr>
      <vt:lpstr>Lucida Sans Unicode</vt:lpstr>
      <vt:lpstr>Times New Roman</vt:lpstr>
      <vt:lpstr>Wingdings 2</vt:lpstr>
      <vt:lpstr>BWC_Presentation_Template</vt:lpstr>
      <vt:lpstr>Working with Prosecutors and the Evidentiary Value of BWCs</vt:lpstr>
      <vt:lpstr>Prosecution Side: Numbers </vt:lpstr>
      <vt:lpstr>Goal</vt:lpstr>
      <vt:lpstr>Timeliness/Questions for Law Enforcement</vt:lpstr>
      <vt:lpstr>PowerPoint Presentation</vt:lpstr>
      <vt:lpstr>All Video – All Agencies </vt:lpstr>
      <vt:lpstr>Discovery – In General</vt:lpstr>
      <vt:lpstr>Redaction – Safety and the Law </vt:lpstr>
      <vt:lpstr>Pro Per  Defendants*</vt:lpstr>
      <vt:lpstr>Trust – DA as IA?</vt:lpstr>
      <vt:lpstr>Court Aspects</vt:lpstr>
      <vt:lpstr>PowerPoint Presentation</vt:lpstr>
      <vt:lpstr>PowerPoint Presentation</vt:lpstr>
      <vt:lpstr>Impact 1 – Emotion </vt:lpstr>
      <vt:lpstr>Impact 1 – Benefit </vt:lpstr>
      <vt:lpstr>Impact 2 – True View of Defendant </vt:lpstr>
      <vt:lpstr>Impact 2 – Benefit </vt:lpstr>
      <vt:lpstr>PowerPoint Presentation</vt:lpstr>
      <vt:lpstr>Impact 3 – Force or Grit </vt:lpstr>
      <vt:lpstr>Caution</vt:lpstr>
      <vt:lpstr>Impact 4 – Setting the Scene</vt:lpstr>
      <vt:lpstr>Trial Impact – Pre-Trial Prep</vt:lpstr>
      <vt:lpstr>Unforeseen Trial Impact</vt:lpstr>
      <vt:lpstr>Understanding Video Limitations</vt:lpstr>
      <vt:lpstr>Training – Improve Videos </vt:lpstr>
      <vt:lpstr>Coordination – Prosecution or Law Enforcement</vt:lpstr>
      <vt:lpstr>Managing Expectations </vt:lpstr>
      <vt:lpstr>Questions?</vt:lpstr>
    </vt:vector>
  </TitlesOfParts>
  <Company>CNA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Prosecutors and the Evidentiary Value of BWCs</dc:title>
  <dc:creator>Rhinerson, Samantha</dc:creator>
  <cp:lastModifiedBy>Rodriguez, Denise</cp:lastModifiedBy>
  <cp:revision>7</cp:revision>
  <dcterms:created xsi:type="dcterms:W3CDTF">2019-03-19T15:11:46Z</dcterms:created>
  <dcterms:modified xsi:type="dcterms:W3CDTF">2019-04-01T01:46:11Z</dcterms:modified>
</cp:coreProperties>
</file>