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aney, Janice" initials="DJ" lastIdx="7" clrIdx="0">
    <p:extLst>
      <p:ext uri="{19B8F6BF-5375-455C-9EA6-DF929625EA0E}">
        <p15:presenceInfo xmlns:p15="http://schemas.microsoft.com/office/powerpoint/2012/main" userId="S-1-5-21-3029572067-2639932210-3291417164-23626" providerId="AD"/>
      </p:ext>
    </p:extLst>
  </p:cmAuthor>
  <p:cmAuthor id="2" name="Brantley, Bill" initials="BB" lastIdx="2" clrIdx="1">
    <p:extLst>
      <p:ext uri="{19B8F6BF-5375-455C-9EA6-DF929625EA0E}">
        <p15:presenceInfo xmlns:p15="http://schemas.microsoft.com/office/powerpoint/2012/main" userId="S-1-5-21-3029572067-2639932210-3291417164-6054" providerId="AD"/>
      </p:ext>
    </p:extLst>
  </p:cmAuthor>
  <p:cmAuthor id="3" name="Fender, Stephen" initials="FS" lastIdx="4" clrIdx="2">
    <p:extLst>
      <p:ext uri="{19B8F6BF-5375-455C-9EA6-DF929625EA0E}">
        <p15:presenceInfo xmlns:p15="http://schemas.microsoft.com/office/powerpoint/2012/main" userId="S-1-5-21-3029572067-2639932210-3291417164-292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84C"/>
    <a:srgbClr val="F4CD19"/>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78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7967FF-3A0F-D847-85B5-8407C46D79EB}" type="datetimeFigureOut">
              <a:rPr lang="en-US" smtClean="0"/>
              <a:t>3/31/2019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0B76C6-2E2A-5C40-A2EC-BE9BABE1D9D2}" type="slidenum">
              <a:rPr lang="en-US" smtClean="0"/>
              <a:t>‹#›</a:t>
            </a:fld>
            <a:endParaRPr lang="en-US"/>
          </a:p>
        </p:txBody>
      </p:sp>
    </p:spTree>
    <p:extLst>
      <p:ext uri="{BB962C8B-B14F-4D97-AF65-F5344CB8AC3E}">
        <p14:creationId xmlns:p14="http://schemas.microsoft.com/office/powerpoint/2010/main" val="39016281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0B76C6-2E2A-5C40-A2EC-BE9BABE1D9D2}" type="slidenum">
              <a:rPr lang="en-US" smtClean="0"/>
              <a:t>1</a:t>
            </a:fld>
            <a:endParaRPr lang="en-US"/>
          </a:p>
        </p:txBody>
      </p:sp>
    </p:spTree>
    <p:extLst>
      <p:ext uri="{BB962C8B-B14F-4D97-AF65-F5344CB8AC3E}">
        <p14:creationId xmlns:p14="http://schemas.microsoft.com/office/powerpoint/2010/main" val="4263262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if</a:t>
            </a:r>
            <a:r>
              <a:rPr lang="en-US" baseline="0" dirty="0" smtClean="0"/>
              <a:t> needed. </a:t>
            </a:r>
            <a:endParaRPr lang="en-US" dirty="0"/>
          </a:p>
        </p:txBody>
      </p:sp>
      <p:sp>
        <p:nvSpPr>
          <p:cNvPr id="4" name="Slide Number Placeholder 3"/>
          <p:cNvSpPr>
            <a:spLocks noGrp="1"/>
          </p:cNvSpPr>
          <p:nvPr>
            <p:ph type="sldNum" sz="quarter" idx="10"/>
          </p:nvPr>
        </p:nvSpPr>
        <p:spPr/>
        <p:txBody>
          <a:bodyPr/>
          <a:lstStyle/>
          <a:p>
            <a:fld id="{C20B76C6-2E2A-5C40-A2EC-BE9BABE1D9D2}" type="slidenum">
              <a:rPr lang="en-US" smtClean="0"/>
              <a:t>9</a:t>
            </a:fld>
            <a:endParaRPr lang="en-US"/>
          </a:p>
        </p:txBody>
      </p:sp>
    </p:spTree>
    <p:extLst>
      <p:ext uri="{BB962C8B-B14F-4D97-AF65-F5344CB8AC3E}">
        <p14:creationId xmlns:p14="http://schemas.microsoft.com/office/powerpoint/2010/main" val="41604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24AF11-4D24-A345-9D83-1287868D82A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296459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4AF11-4D24-A345-9D83-1287868D82A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2876589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4AF11-4D24-A345-9D83-1287868D82A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353944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4AF11-4D24-A345-9D83-1287868D82A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1066707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4AF11-4D24-A345-9D83-1287868D82AC}"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425496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62635"/>
            <a:ext cx="4038600" cy="2631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62635"/>
            <a:ext cx="4038600" cy="2631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24AF11-4D24-A345-9D83-1287868D82AC}"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130652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24AF11-4D24-A345-9D83-1287868D82AC}" type="datetimeFigureOut">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397412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24AF11-4D24-A345-9D83-1287868D82AC}" type="datetimeFigureOut">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165426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4AF11-4D24-A345-9D83-1287868D82AC}" type="datetimeFigureOut">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314645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4AF11-4D24-A345-9D83-1287868D82AC}"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339906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4AF11-4D24-A345-9D83-1287868D82AC}"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C4974-FD69-DD41-95CA-844B197CEAEF}" type="slidenum">
              <a:rPr lang="en-US" smtClean="0"/>
              <a:t>‹#›</a:t>
            </a:fld>
            <a:endParaRPr lang="en-US"/>
          </a:p>
        </p:txBody>
      </p:sp>
    </p:spTree>
    <p:extLst>
      <p:ext uri="{BB962C8B-B14F-4D97-AF65-F5344CB8AC3E}">
        <p14:creationId xmlns:p14="http://schemas.microsoft.com/office/powerpoint/2010/main" val="134577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14" descr="blue band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571664"/>
          </a:xfrm>
          <a:prstGeom prst="rect">
            <a:avLst/>
          </a:prstGeom>
        </p:spPr>
      </p:pic>
      <p:sp>
        <p:nvSpPr>
          <p:cNvPr id="2" name="Title Placeholder 1"/>
          <p:cNvSpPr>
            <a:spLocks noGrp="1"/>
          </p:cNvSpPr>
          <p:nvPr>
            <p:ph type="title"/>
          </p:nvPr>
        </p:nvSpPr>
        <p:spPr>
          <a:xfrm>
            <a:off x="457200" y="898674"/>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33773"/>
            <a:ext cx="8229600" cy="26608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24AF11-4D24-A345-9D83-1287868D82AC}" type="datetimeFigureOut">
              <a:rPr lang="en-US" smtClean="0"/>
              <a:t>3/31/2019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9AC4974-FD69-DD41-95CA-844B197CEAEF}" type="slidenum">
              <a:rPr lang="en-US" smtClean="0"/>
              <a:t>‹#›</a:t>
            </a:fld>
            <a:endParaRPr lang="en-US"/>
          </a:p>
        </p:txBody>
      </p:sp>
      <p:pic>
        <p:nvPicPr>
          <p:cNvPr id="9" name="Picture 8" descr="BJA_noOJP_white.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987862" y="79182"/>
            <a:ext cx="698938" cy="425703"/>
          </a:xfrm>
          <a:prstGeom prst="rect">
            <a:avLst/>
          </a:prstGeom>
        </p:spPr>
      </p:pic>
    </p:spTree>
    <p:extLst>
      <p:ext uri="{BB962C8B-B14F-4D97-AF65-F5344CB8AC3E}">
        <p14:creationId xmlns:p14="http://schemas.microsoft.com/office/powerpoint/2010/main" val="3768779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b="1" kern="1200">
          <a:solidFill>
            <a:srgbClr val="1D384C"/>
          </a:solidFill>
          <a:latin typeface="Roboto"/>
          <a:ea typeface="+mj-ea"/>
          <a:cs typeface="Roboto"/>
        </a:defRPr>
      </a:lvl1pPr>
    </p:titleStyle>
    <p:bodyStyle>
      <a:lvl1pPr marL="342900" indent="-342900" algn="l" defTabSz="457200" rtl="0" eaLnBrk="1" latinLnBrk="0" hangingPunct="1">
        <a:spcBef>
          <a:spcPct val="20000"/>
        </a:spcBef>
        <a:buFont typeface="Arial"/>
        <a:buChar char="•"/>
        <a:defRPr sz="3200" kern="1200">
          <a:solidFill>
            <a:schemeClr val="tx1">
              <a:lumMod val="50000"/>
              <a:lumOff val="50000"/>
            </a:schemeClr>
          </a:solidFill>
          <a:latin typeface="Roboto"/>
          <a:ea typeface="+mn-ea"/>
          <a:cs typeface="Roboto"/>
        </a:defRPr>
      </a:lvl1pPr>
      <a:lvl2pPr marL="742950" indent="-285750" algn="l" defTabSz="457200" rtl="0" eaLnBrk="1" latinLnBrk="0" hangingPunct="1">
        <a:spcBef>
          <a:spcPct val="20000"/>
        </a:spcBef>
        <a:buFont typeface="Arial"/>
        <a:buChar char="–"/>
        <a:defRPr sz="2800" kern="1200">
          <a:solidFill>
            <a:schemeClr val="tx1">
              <a:lumMod val="50000"/>
              <a:lumOff val="50000"/>
            </a:schemeClr>
          </a:solidFill>
          <a:latin typeface="Roboto"/>
          <a:ea typeface="+mn-ea"/>
          <a:cs typeface="Roboto"/>
        </a:defRPr>
      </a:lvl2pPr>
      <a:lvl3pPr marL="1143000" indent="-228600" algn="l" defTabSz="457200" rtl="0" eaLnBrk="1" latinLnBrk="0" hangingPunct="1">
        <a:spcBef>
          <a:spcPct val="20000"/>
        </a:spcBef>
        <a:buFont typeface="Arial"/>
        <a:buChar char="•"/>
        <a:defRPr sz="2400" kern="1200">
          <a:solidFill>
            <a:schemeClr val="tx1">
              <a:lumMod val="50000"/>
              <a:lumOff val="50000"/>
            </a:schemeClr>
          </a:solidFill>
          <a:latin typeface="Roboto"/>
          <a:ea typeface="+mn-ea"/>
          <a:cs typeface="Roboto"/>
        </a:defRPr>
      </a:lvl3pPr>
      <a:lvl4pPr marL="1600200" indent="-228600" algn="l" defTabSz="457200" rtl="0" eaLnBrk="1" latinLnBrk="0" hangingPunct="1">
        <a:spcBef>
          <a:spcPct val="20000"/>
        </a:spcBef>
        <a:buFont typeface="Arial"/>
        <a:buChar char="–"/>
        <a:defRPr sz="2000" kern="1200">
          <a:solidFill>
            <a:schemeClr val="tx1">
              <a:lumMod val="50000"/>
              <a:lumOff val="50000"/>
            </a:schemeClr>
          </a:solidFill>
          <a:latin typeface="Roboto"/>
          <a:ea typeface="+mn-ea"/>
          <a:cs typeface="Roboto"/>
        </a:defRPr>
      </a:lvl4pPr>
      <a:lvl5pPr marL="2057400" indent="-228600" algn="l" defTabSz="457200" rtl="0" eaLnBrk="1" latinLnBrk="0" hangingPunct="1">
        <a:spcBef>
          <a:spcPct val="20000"/>
        </a:spcBef>
        <a:buFont typeface="Arial"/>
        <a:buChar char="»"/>
        <a:defRPr sz="2000" kern="1200">
          <a:solidFill>
            <a:schemeClr val="tx1">
              <a:lumMod val="50000"/>
              <a:lumOff val="50000"/>
            </a:schemeClr>
          </a:solidFill>
          <a:latin typeface="Roboto"/>
          <a:ea typeface="+mn-ea"/>
          <a:cs typeface="Robot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tunes.apple.com/us/podcast/bja-bwc-podcast-series/id1052357304?mt=2" TargetMode="External"/><Relationship Id="rId7" Type="http://schemas.openxmlformats.org/officeDocument/2006/relationships/hyperlink" Target="http://ojp.gov/financialguide/PDFs/New%20Procurement%20Guide_508compliant.pdf" TargetMode="External"/><Relationship Id="rId2" Type="http://schemas.openxmlformats.org/officeDocument/2006/relationships/hyperlink" Target="https://www.bja.gov/bwc/topics-gettingstarted.html" TargetMode="External"/><Relationship Id="rId1" Type="http://schemas.openxmlformats.org/officeDocument/2006/relationships/slideLayout" Target="../slideLayouts/slideLayout2.xml"/><Relationship Id="rId6" Type="http://schemas.openxmlformats.org/officeDocument/2006/relationships/hyperlink" Target="http://ojp.gov/financialguide/DOJ/pdfs/2015_DOJ_FinancialGuide.pdf" TargetMode="External"/><Relationship Id="rId5" Type="http://schemas.openxmlformats.org/officeDocument/2006/relationships/hyperlink" Target="http://bwctta.com/resources/bwc-resources/generic-request-proposals-rfp" TargetMode="External"/><Relationship Id="rId4" Type="http://schemas.openxmlformats.org/officeDocument/2006/relationships/hyperlink" Target="http://www.bwctta.com/"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mailto:stephen.fender@usdoj.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BJA ppt background2_.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85800" y="2007221"/>
            <a:ext cx="7772400" cy="1216588"/>
          </a:xfrm>
        </p:spPr>
        <p:txBody>
          <a:bodyPr>
            <a:noAutofit/>
          </a:bodyPr>
          <a:lstStyle/>
          <a:p>
            <a:r>
              <a:rPr lang="en-US" cap="all" dirty="0" smtClean="0">
                <a:solidFill>
                  <a:schemeClr val="bg1"/>
                </a:solidFill>
              </a:rPr>
              <a:t>Body Worn Camera  National </a:t>
            </a:r>
            <a:r>
              <a:rPr lang="en-US" cap="all" dirty="0">
                <a:solidFill>
                  <a:schemeClr val="bg1"/>
                </a:solidFill>
              </a:rPr>
              <a:t>Meeting </a:t>
            </a:r>
            <a:r>
              <a:rPr lang="en-US" cap="all" dirty="0" smtClean="0">
                <a:solidFill>
                  <a:schemeClr val="bg1"/>
                </a:solidFill>
              </a:rPr>
              <a:t>2019</a:t>
            </a:r>
            <a:r>
              <a:rPr lang="en-US" b="1" cap="all" dirty="0">
                <a:solidFill>
                  <a:schemeClr val="bg1"/>
                </a:solidFill>
                <a:latin typeface="Roboto"/>
                <a:cs typeface="Roboto"/>
              </a:rPr>
              <a:t/>
            </a:r>
            <a:br>
              <a:rPr lang="en-US" b="1" cap="all" dirty="0">
                <a:solidFill>
                  <a:schemeClr val="bg1"/>
                </a:solidFill>
                <a:latin typeface="Roboto"/>
                <a:cs typeface="Roboto"/>
              </a:rPr>
            </a:br>
            <a:endParaRPr lang="en-US" b="1" cap="all" dirty="0">
              <a:solidFill>
                <a:schemeClr val="bg1"/>
              </a:solidFill>
              <a:latin typeface="Roboto"/>
              <a:cs typeface="Roboto"/>
            </a:endParaRPr>
          </a:p>
        </p:txBody>
      </p:sp>
      <p:pic>
        <p:nvPicPr>
          <p:cNvPr id="5" name="Picture 4" descr="BJA_noOJP_whit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3985" y="4072304"/>
            <a:ext cx="1259193" cy="766938"/>
          </a:xfrm>
          <a:prstGeom prst="rect">
            <a:avLst/>
          </a:prstGeom>
        </p:spPr>
      </p:pic>
      <p:sp>
        <p:nvSpPr>
          <p:cNvPr id="6" name="TextBox 5"/>
          <p:cNvSpPr txBox="1"/>
          <p:nvPr/>
        </p:nvSpPr>
        <p:spPr>
          <a:xfrm>
            <a:off x="777805" y="792489"/>
            <a:ext cx="5982251" cy="307777"/>
          </a:xfrm>
          <a:prstGeom prst="rect">
            <a:avLst/>
          </a:prstGeom>
          <a:noFill/>
        </p:spPr>
        <p:txBody>
          <a:bodyPr wrap="square" rtlCol="0">
            <a:spAutoFit/>
          </a:bodyPr>
          <a:lstStyle/>
          <a:p>
            <a:r>
              <a:rPr lang="en-US" sz="1400" spc="300" dirty="0" smtClean="0">
                <a:solidFill>
                  <a:srgbClr val="FFFFFF"/>
                </a:solidFill>
                <a:latin typeface="Roboto"/>
                <a:cs typeface="Roboto"/>
              </a:rPr>
              <a:t>BUREAU OF JUSTICE ASSISTANCE</a:t>
            </a:r>
            <a:endParaRPr lang="en-US" sz="1400" spc="300" dirty="0">
              <a:solidFill>
                <a:srgbClr val="FFFFFF"/>
              </a:solidFill>
              <a:latin typeface="Roboto"/>
              <a:cs typeface="Roboto"/>
            </a:endParaRP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14183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819"/>
            <a:ext cx="8229600" cy="857250"/>
          </a:xfrm>
        </p:spPr>
        <p:txBody>
          <a:bodyPr/>
          <a:lstStyle/>
          <a:p>
            <a:pPr algn="ctr"/>
            <a:r>
              <a:rPr kumimoji="1" lang="en-US" sz="3400" kern="0" dirty="0">
                <a:solidFill>
                  <a:srgbClr val="003399"/>
                </a:solidFill>
                <a:latin typeface="Arial"/>
                <a:cs typeface="+mj-cs"/>
              </a:rPr>
              <a:t>Questions and Answers </a:t>
            </a:r>
            <a:endParaRPr lang="en-US" dirty="0"/>
          </a:p>
        </p:txBody>
      </p:sp>
      <p:sp>
        <p:nvSpPr>
          <p:cNvPr id="3" name="Content Placeholder 2"/>
          <p:cNvSpPr>
            <a:spLocks noGrp="1"/>
          </p:cNvSpPr>
          <p:nvPr>
            <p:ph idx="1"/>
          </p:nvPr>
        </p:nvSpPr>
        <p:spPr/>
        <p:txBody>
          <a:bodyPr/>
          <a:lstStyle/>
          <a:p>
            <a:pPr marL="109728" lvl="0" indent="0" algn="ctr" defTabSz="914400" eaLnBrk="0" fontAlgn="base" hangingPunct="0">
              <a:lnSpc>
                <a:spcPct val="95000"/>
              </a:lnSpc>
              <a:spcBef>
                <a:spcPct val="15000"/>
              </a:spcBef>
              <a:spcAft>
                <a:spcPct val="0"/>
              </a:spcAft>
              <a:buClr>
                <a:srgbClr val="003399"/>
              </a:buClr>
              <a:buNone/>
            </a:pPr>
            <a:endParaRPr kumimoji="1" lang="en-US" sz="8000" kern="0" dirty="0">
              <a:solidFill>
                <a:srgbClr val="333300"/>
              </a:solidFill>
              <a:latin typeface="Arial"/>
              <a:cs typeface="+mn-cs"/>
            </a:endParaRPr>
          </a:p>
          <a:p>
            <a:endParaRPr lang="en-US" dirty="0"/>
          </a:p>
        </p:txBody>
      </p:sp>
    </p:spTree>
    <p:extLst>
      <p:ext uri="{BB962C8B-B14F-4D97-AF65-F5344CB8AC3E}">
        <p14:creationId xmlns:p14="http://schemas.microsoft.com/office/powerpoint/2010/main" val="2233682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1020"/>
            <a:ext cx="8229600" cy="857250"/>
          </a:xfrm>
        </p:spPr>
        <p:txBody>
          <a:bodyPr/>
          <a:lstStyle/>
          <a:p>
            <a:r>
              <a:rPr kumimoji="1" lang="en-US" sz="3400" kern="0" dirty="0">
                <a:solidFill>
                  <a:srgbClr val="003399"/>
                </a:solidFill>
                <a:latin typeface="Arial"/>
                <a:cs typeface="+mj-cs"/>
              </a:rPr>
              <a:t>Resources</a:t>
            </a:r>
            <a:endParaRPr lang="en-US" dirty="0"/>
          </a:p>
        </p:txBody>
      </p:sp>
      <p:sp>
        <p:nvSpPr>
          <p:cNvPr id="3" name="Content Placeholder 2"/>
          <p:cNvSpPr>
            <a:spLocks noGrp="1"/>
          </p:cNvSpPr>
          <p:nvPr>
            <p:ph idx="1"/>
          </p:nvPr>
        </p:nvSpPr>
        <p:spPr>
          <a:xfrm>
            <a:off x="457200" y="1656711"/>
            <a:ext cx="8229600" cy="2660850"/>
          </a:xfrm>
        </p:spPr>
        <p:txBody>
          <a:bodyPr>
            <a:normAutofit fontScale="92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BJA Body-Worn Camera Toolkit</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2"/>
              </a:rPr>
              <a:t>https://www.bja.gov/bwc/topics-gettingstarted.html</a:t>
            </a:r>
            <a:endParaRPr kumimoji="1" lang="en-US" sz="1200" kern="0" dirty="0">
              <a:solidFill>
                <a:srgbClr val="333300"/>
              </a:solidFill>
              <a:latin typeface="Arial"/>
              <a:cs typeface="+mn-cs"/>
            </a:endParaRPr>
          </a:p>
          <a:p>
            <a:pPr marL="109728" lvl="0" indent="0" defTabSz="914400" eaLnBrk="0" fontAlgn="base" hangingPunct="0">
              <a:lnSpc>
                <a:spcPct val="95000"/>
              </a:lnSpc>
              <a:spcBef>
                <a:spcPct val="15000"/>
              </a:spcBef>
              <a:spcAft>
                <a:spcPct val="0"/>
              </a:spcAft>
              <a:buClr>
                <a:srgbClr val="003399"/>
              </a:buClr>
              <a:buNone/>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BJA BWC Podcast Series on iTunes</a:t>
            </a:r>
          </a:p>
          <a:p>
            <a:pPr marL="0" lvl="1"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hlinkClick r:id="rId3"/>
              </a:rPr>
              <a:t>https://itunes.apple.com/us/podcast/bja-bwc-podcast-series/id1052357304?mt=2</a:t>
            </a:r>
            <a:r>
              <a:rPr kumimoji="1" lang="en-US" sz="1200" kern="0" dirty="0">
                <a:solidFill>
                  <a:srgbClr val="333300"/>
                </a:solidFill>
                <a:latin typeface="Arial"/>
              </a:rPr>
              <a:t>	</a:t>
            </a:r>
          </a:p>
          <a:p>
            <a:pPr lvl="0" defTabSz="914400" eaLnBrk="0" fontAlgn="base" hangingPunct="0">
              <a:lnSpc>
                <a:spcPct val="95000"/>
              </a:lnSpc>
              <a:spcBef>
                <a:spcPct val="15000"/>
              </a:spcBef>
              <a:spcAft>
                <a:spcPct val="0"/>
              </a:spcAft>
              <a:buClr>
                <a:srgbClr val="003399"/>
              </a:buClr>
              <a:buFontTx/>
              <a:buChar char="•"/>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Body-Worn Camera Training and Technical Assistance</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4"/>
              </a:rPr>
              <a:t>http://www.bwctta.com/</a:t>
            </a: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Generic Request for Proposals (RFP)</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5"/>
              </a:rPr>
              <a:t>http://bwctta.com/resources/bwc-resources/generic-request-proposals-rfp</a:t>
            </a:r>
            <a:r>
              <a:rPr kumimoji="1" lang="en-US" sz="1200" kern="0" dirty="0">
                <a:solidFill>
                  <a:srgbClr val="333300"/>
                </a:solidFill>
                <a:latin typeface="Arial"/>
                <a:cs typeface="+mn-cs"/>
              </a:rPr>
              <a:t> </a:t>
            </a:r>
          </a:p>
          <a:p>
            <a:pPr marL="109728" lvl="0" indent="0" defTabSz="914400" eaLnBrk="0" fontAlgn="base" hangingPunct="0">
              <a:lnSpc>
                <a:spcPct val="95000"/>
              </a:lnSpc>
              <a:spcBef>
                <a:spcPct val="15000"/>
              </a:spcBef>
              <a:spcAft>
                <a:spcPct val="0"/>
              </a:spcAft>
              <a:buClr>
                <a:srgbClr val="003399"/>
              </a:buClr>
              <a:buNone/>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2015 DOJ Financial Guide</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6"/>
              </a:rPr>
              <a:t>http://ojp.gov/financialguide/DOJ/pdfs/2015_DOJ_FinancialGuide.pdf</a:t>
            </a: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endParaRPr kumimoji="1" lang="en-US" sz="1200" kern="0" dirty="0">
              <a:solidFill>
                <a:srgbClr val="333300"/>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1200" kern="0" dirty="0">
                <a:solidFill>
                  <a:srgbClr val="333300"/>
                </a:solidFill>
                <a:latin typeface="Arial"/>
                <a:cs typeface="+mn-cs"/>
              </a:rPr>
              <a:t>Federal Procurement Guide </a:t>
            </a:r>
          </a:p>
          <a:p>
            <a:pPr marL="0" lvl="0" indent="0" defTabSz="914400" eaLnBrk="0" fontAlgn="base" hangingPunct="0">
              <a:lnSpc>
                <a:spcPct val="95000"/>
              </a:lnSpc>
              <a:spcBef>
                <a:spcPct val="15000"/>
              </a:spcBef>
              <a:spcAft>
                <a:spcPct val="0"/>
              </a:spcAft>
              <a:buClr>
                <a:srgbClr val="003399"/>
              </a:buClr>
              <a:buNone/>
            </a:pPr>
            <a:r>
              <a:rPr kumimoji="1" lang="en-US" sz="1200" kern="0" dirty="0">
                <a:solidFill>
                  <a:srgbClr val="333300"/>
                </a:solidFill>
                <a:latin typeface="Arial"/>
                <a:cs typeface="+mn-cs"/>
                <a:hlinkClick r:id="rId7"/>
              </a:rPr>
              <a:t>http://ojp.gov/financialguide/PDFs/New%20Procurement%20Guide_508compliant.pdf</a:t>
            </a:r>
            <a:endParaRPr kumimoji="1" lang="en-US" sz="1200" kern="0" dirty="0">
              <a:solidFill>
                <a:srgbClr val="333300"/>
              </a:solidFill>
              <a:latin typeface="Arial"/>
              <a:cs typeface="+mn-cs"/>
            </a:endParaRPr>
          </a:p>
          <a:p>
            <a:endParaRPr lang="en-US" dirty="0"/>
          </a:p>
        </p:txBody>
      </p:sp>
    </p:spTree>
    <p:extLst>
      <p:ext uri="{BB962C8B-B14F-4D97-AF65-F5344CB8AC3E}">
        <p14:creationId xmlns:p14="http://schemas.microsoft.com/office/powerpoint/2010/main" val="457391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sz="3200" kern="0" dirty="0">
                <a:solidFill>
                  <a:srgbClr val="123064"/>
                </a:solidFill>
                <a:latin typeface="Arial"/>
                <a:cs typeface="+mj-cs"/>
              </a:rPr>
              <a:t>Bureau of Justice Assistance</a:t>
            </a:r>
            <a:br>
              <a:rPr kumimoji="1" lang="en-US" sz="3200" kern="0" dirty="0">
                <a:solidFill>
                  <a:srgbClr val="123064"/>
                </a:solidFill>
                <a:latin typeface="Arial"/>
                <a:cs typeface="+mj-cs"/>
              </a:rPr>
            </a:br>
            <a:r>
              <a:rPr kumimoji="1" lang="en-US" sz="3200" kern="0" dirty="0">
                <a:solidFill>
                  <a:srgbClr val="123064"/>
                </a:solidFill>
                <a:latin typeface="Arial"/>
                <a:cs typeface="+mj-cs"/>
              </a:rPr>
              <a:t>Office of Justice Programs</a:t>
            </a:r>
            <a:br>
              <a:rPr kumimoji="1" lang="en-US" sz="3200" kern="0" dirty="0">
                <a:solidFill>
                  <a:srgbClr val="123064"/>
                </a:solidFill>
                <a:latin typeface="Arial"/>
                <a:cs typeface="+mj-cs"/>
              </a:rPr>
            </a:br>
            <a:r>
              <a:rPr kumimoji="1" lang="en-US" sz="3200" kern="0" dirty="0">
                <a:solidFill>
                  <a:srgbClr val="123064"/>
                </a:solidFill>
                <a:latin typeface="Arial"/>
                <a:cs typeface="+mj-cs"/>
              </a:rPr>
              <a:t>U.S. Department of </a:t>
            </a:r>
            <a:r>
              <a:rPr kumimoji="1" lang="en-US" sz="3200" kern="0" dirty="0" smtClean="0">
                <a:solidFill>
                  <a:srgbClr val="123064"/>
                </a:solidFill>
                <a:latin typeface="Arial"/>
                <a:cs typeface="+mj-cs"/>
              </a:rPr>
              <a:t>Justice</a:t>
            </a:r>
            <a:endParaRPr lang="en-US" dirty="0"/>
          </a:p>
        </p:txBody>
      </p:sp>
      <p:sp>
        <p:nvSpPr>
          <p:cNvPr id="3" name="Content Placeholder 2"/>
          <p:cNvSpPr>
            <a:spLocks noGrp="1"/>
          </p:cNvSpPr>
          <p:nvPr>
            <p:ph idx="1"/>
          </p:nvPr>
        </p:nvSpPr>
        <p:spPr>
          <a:xfrm>
            <a:off x="457200" y="2022549"/>
            <a:ext cx="8229600" cy="2660850"/>
          </a:xfrm>
        </p:spPr>
        <p:txBody>
          <a:bodyPr>
            <a:normAutofit/>
          </a:bodyPr>
          <a:lstStyle/>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Contact:  Stephen Fender</a:t>
            </a:r>
          </a:p>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	  Division Chief</a:t>
            </a:r>
          </a:p>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	  810 Seventh Street NW.</a:t>
            </a:r>
          </a:p>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	  Washington, DC 20531</a:t>
            </a:r>
          </a:p>
          <a:p>
            <a:pPr marL="0" lvl="0" indent="0" defTabSz="914400" eaLnBrk="0" fontAlgn="base" hangingPunct="0">
              <a:lnSpc>
                <a:spcPct val="95000"/>
              </a:lnSpc>
              <a:spcBef>
                <a:spcPct val="15000"/>
              </a:spcBef>
              <a:spcAft>
                <a:spcPct val="0"/>
              </a:spcAft>
              <a:buClr>
                <a:srgbClr val="003399"/>
              </a:buClr>
              <a:buNone/>
            </a:pPr>
            <a:r>
              <a:rPr kumimoji="1" lang="en-US" sz="1800" b="1" kern="0" dirty="0">
                <a:solidFill>
                  <a:srgbClr val="123064"/>
                </a:solidFill>
                <a:latin typeface="Arial"/>
                <a:cs typeface="+mn-cs"/>
              </a:rPr>
              <a:t>	  Tel: 202-532-0027</a:t>
            </a:r>
          </a:p>
          <a:p>
            <a:pPr marL="0" lvl="0" indent="0" defTabSz="914400" eaLnBrk="0" fontAlgn="base" hangingPunct="0">
              <a:lnSpc>
                <a:spcPct val="95000"/>
              </a:lnSpc>
              <a:spcBef>
                <a:spcPct val="15000"/>
              </a:spcBef>
              <a:spcAft>
                <a:spcPct val="0"/>
              </a:spcAft>
              <a:buClr>
                <a:srgbClr val="003399"/>
              </a:buClr>
              <a:buNone/>
            </a:pPr>
            <a:r>
              <a:rPr kumimoji="1" lang="en-US" sz="1800" kern="0" dirty="0">
                <a:solidFill>
                  <a:srgbClr val="333300"/>
                </a:solidFill>
                <a:latin typeface="Arial"/>
                <a:cs typeface="+mn-cs"/>
              </a:rPr>
              <a:t>	  </a:t>
            </a:r>
            <a:r>
              <a:rPr kumimoji="1" lang="en-US" sz="1800" b="1" kern="0" dirty="0">
                <a:solidFill>
                  <a:srgbClr val="123064"/>
                </a:solidFill>
                <a:latin typeface="Arial"/>
                <a:cs typeface="+mn-cs"/>
                <a:hlinkClick r:id="rId2"/>
              </a:rPr>
              <a:t>stephen.fender@usdoj.gov</a:t>
            </a:r>
            <a:endParaRPr kumimoji="1" lang="en-US" sz="1800" b="1" kern="0" dirty="0">
              <a:solidFill>
                <a:srgbClr val="123064"/>
              </a:solidFill>
              <a:latin typeface="Arial"/>
              <a:cs typeface="+mn-cs"/>
            </a:endParaRPr>
          </a:p>
          <a:p>
            <a:pPr marL="0" lvl="0" indent="0" defTabSz="914400" eaLnBrk="0" fontAlgn="base" hangingPunct="0">
              <a:lnSpc>
                <a:spcPct val="95000"/>
              </a:lnSpc>
              <a:spcBef>
                <a:spcPct val="15000"/>
              </a:spcBef>
              <a:spcAft>
                <a:spcPct val="0"/>
              </a:spcAft>
              <a:buClr>
                <a:srgbClr val="003399"/>
              </a:buClr>
              <a:buNone/>
            </a:pPr>
            <a:endParaRPr kumimoji="1" lang="en-US" sz="1800" b="1" kern="0" dirty="0">
              <a:solidFill>
                <a:srgbClr val="123064"/>
              </a:solidFill>
              <a:latin typeface="Arial"/>
              <a:cs typeface="+mn-cs"/>
            </a:endParaRPr>
          </a:p>
          <a:p>
            <a:endParaRPr lang="en-US" dirty="0"/>
          </a:p>
        </p:txBody>
      </p:sp>
    </p:spTree>
    <p:extLst>
      <p:ext uri="{BB962C8B-B14F-4D97-AF65-F5344CB8AC3E}">
        <p14:creationId xmlns:p14="http://schemas.microsoft.com/office/powerpoint/2010/main" val="3868571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JA ppt background2_divid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itle 3"/>
          <p:cNvSpPr>
            <a:spLocks noGrp="1"/>
          </p:cNvSpPr>
          <p:nvPr>
            <p:ph type="title"/>
          </p:nvPr>
        </p:nvSpPr>
        <p:spPr>
          <a:xfrm>
            <a:off x="180775" y="460530"/>
            <a:ext cx="7772400" cy="1719505"/>
          </a:xfrm>
        </p:spPr>
        <p:txBody>
          <a:bodyPr>
            <a:normAutofit/>
          </a:bodyPr>
          <a:lstStyle/>
          <a:p>
            <a:r>
              <a:rPr lang="en-US" dirty="0" smtClean="0"/>
              <a:t>Procurement </a:t>
            </a:r>
            <a:r>
              <a:rPr lang="en-US" dirty="0"/>
              <a:t>Considerations</a:t>
            </a:r>
          </a:p>
        </p:txBody>
      </p:sp>
      <p:pic>
        <p:nvPicPr>
          <p:cNvPr id="9" name="Picture 8" descr="BJA_noOJP_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3985" y="4072304"/>
            <a:ext cx="1259193" cy="766938"/>
          </a:xfrm>
          <a:prstGeom prst="rect">
            <a:avLst/>
          </a:prstGeom>
        </p:spPr>
      </p:pic>
      <p:sp>
        <p:nvSpPr>
          <p:cNvPr id="2" name="Text Placeholder 1"/>
          <p:cNvSpPr>
            <a:spLocks noGrp="1"/>
          </p:cNvSpPr>
          <p:nvPr>
            <p:ph type="body" idx="1"/>
          </p:nvPr>
        </p:nvSpPr>
        <p:spPr>
          <a:xfrm>
            <a:off x="296185" y="2563599"/>
            <a:ext cx="7772400" cy="1125140"/>
          </a:xfrm>
        </p:spPr>
        <p:txBody>
          <a:bodyPr>
            <a:normAutofit/>
          </a:bodyPr>
          <a:lstStyle/>
          <a:p>
            <a:r>
              <a:rPr lang="en-US" dirty="0"/>
              <a:t>Stephen </a:t>
            </a:r>
            <a:r>
              <a:rPr lang="en-US" dirty="0" smtClean="0"/>
              <a:t>Fender</a:t>
            </a:r>
          </a:p>
          <a:p>
            <a:r>
              <a:rPr lang="en-US" dirty="0" smtClean="0"/>
              <a:t>Bureau </a:t>
            </a:r>
            <a:r>
              <a:rPr lang="en-US" dirty="0"/>
              <a:t>of Justice Assistance (BJA)</a:t>
            </a:r>
          </a:p>
          <a:p>
            <a:endParaRPr lang="en-US" dirty="0"/>
          </a:p>
        </p:txBody>
      </p:sp>
    </p:spTree>
    <p:extLst>
      <p:ext uri="{BB962C8B-B14F-4D97-AF65-F5344CB8AC3E}">
        <p14:creationId xmlns:p14="http://schemas.microsoft.com/office/powerpoint/2010/main" val="8924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en-US" sz="2800" kern="0" dirty="0">
                <a:solidFill>
                  <a:srgbClr val="003399"/>
                </a:solidFill>
                <a:latin typeface="Arial"/>
                <a:cs typeface="+mj-cs"/>
              </a:rPr>
              <a:t>Federal Guidelines For BWC Procurement</a:t>
            </a:r>
          </a:p>
        </p:txBody>
      </p:sp>
      <p:sp>
        <p:nvSpPr>
          <p:cNvPr id="3" name="Content Placeholder 2"/>
          <p:cNvSpPr>
            <a:spLocks noGrp="1"/>
          </p:cNvSpPr>
          <p:nvPr>
            <p:ph idx="1"/>
          </p:nvPr>
        </p:nvSpPr>
        <p:spPr>
          <a:xfrm>
            <a:off x="457200" y="1836119"/>
            <a:ext cx="8229600" cy="2660850"/>
          </a:xfrm>
        </p:spPr>
        <p:txBody>
          <a:bodyPr>
            <a:normAutofit fontScale="77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Ensure </a:t>
            </a:r>
            <a:r>
              <a:rPr kumimoji="1" lang="en-US" sz="2600" kern="0" dirty="0" smtClean="0">
                <a:solidFill>
                  <a:schemeClr val="tx1"/>
                </a:solidFill>
                <a:latin typeface="Arial"/>
                <a:cs typeface="+mn-cs"/>
              </a:rPr>
              <a:t>competition </a:t>
            </a:r>
            <a:r>
              <a:rPr kumimoji="1" lang="en-US" sz="2600" kern="0" dirty="0">
                <a:solidFill>
                  <a:schemeClr val="tx1"/>
                </a:solidFill>
                <a:latin typeface="Arial"/>
                <a:cs typeface="+mn-cs"/>
              </a:rPr>
              <a:t>for </a:t>
            </a:r>
            <a:r>
              <a:rPr kumimoji="1" lang="en-US" sz="2600" kern="0" dirty="0" smtClean="0">
                <a:solidFill>
                  <a:schemeClr val="tx1"/>
                </a:solidFill>
                <a:latin typeface="Arial"/>
                <a:cs typeface="+mn-cs"/>
              </a:rPr>
              <a:t>all federal funds</a:t>
            </a:r>
            <a:endParaRPr kumimoji="1" lang="en-US" sz="2600" kern="0" dirty="0">
              <a:solidFill>
                <a:schemeClr val="tx1"/>
              </a:solidFill>
              <a:latin typeface="Arial"/>
              <a:cs typeface="+mn-cs"/>
            </a:endParaRP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rPr>
              <a:t>All procurement transactions must be conducted in a manner to provide </a:t>
            </a:r>
            <a:r>
              <a:rPr kumimoji="1" lang="en-US" sz="2400" kern="0" dirty="0" smtClean="0">
                <a:solidFill>
                  <a:schemeClr val="tx1"/>
                </a:solidFill>
                <a:latin typeface="Arial"/>
              </a:rPr>
              <a:t>to the </a:t>
            </a:r>
            <a:r>
              <a:rPr kumimoji="1" lang="en-US" sz="2400" kern="0" dirty="0">
                <a:solidFill>
                  <a:schemeClr val="tx1"/>
                </a:solidFill>
                <a:latin typeface="Arial"/>
              </a:rPr>
              <a:t>maximum extent practical, open and free </a:t>
            </a:r>
            <a:r>
              <a:rPr kumimoji="1" lang="en-US" sz="2400" kern="0" dirty="0" smtClean="0">
                <a:solidFill>
                  <a:schemeClr val="tx1"/>
                </a:solidFill>
                <a:latin typeface="Arial"/>
              </a:rPr>
              <a:t>competition.</a:t>
            </a:r>
            <a:endParaRPr kumimoji="1" lang="en-US" sz="2400" kern="0" dirty="0">
              <a:solidFill>
                <a:schemeClr val="tx1"/>
              </a:solidFill>
              <a:latin typeface="Arial"/>
            </a:endParaRP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Grantees </a:t>
            </a:r>
            <a:r>
              <a:rPr kumimoji="1" lang="en-US" sz="2600" kern="0" dirty="0" smtClean="0">
                <a:solidFill>
                  <a:schemeClr val="tx1"/>
                </a:solidFill>
                <a:latin typeface="Arial"/>
                <a:cs typeface="+mn-cs"/>
              </a:rPr>
              <a:t>should follow </a:t>
            </a:r>
            <a:r>
              <a:rPr kumimoji="1" lang="en-US" sz="2600" kern="0" dirty="0">
                <a:solidFill>
                  <a:schemeClr val="tx1"/>
                </a:solidFill>
                <a:latin typeface="Arial"/>
                <a:cs typeface="+mn-cs"/>
              </a:rPr>
              <a:t>their local/state guidelines for procurement</a:t>
            </a: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rPr>
              <a:t>When deciding the specific processes for bids, timelines, and </a:t>
            </a:r>
            <a:r>
              <a:rPr kumimoji="1" lang="en-US" sz="2400" kern="0" dirty="0" smtClean="0">
                <a:solidFill>
                  <a:schemeClr val="tx1"/>
                </a:solidFill>
                <a:latin typeface="Arial"/>
              </a:rPr>
              <a:t>the </a:t>
            </a:r>
            <a:r>
              <a:rPr kumimoji="1" lang="en-US" sz="2400" kern="0" dirty="0">
                <a:solidFill>
                  <a:schemeClr val="tx1"/>
                </a:solidFill>
                <a:latin typeface="Arial"/>
              </a:rPr>
              <a:t>scope of those documents, you should use your local/state </a:t>
            </a:r>
            <a:r>
              <a:rPr kumimoji="1" lang="en-US" sz="2400" kern="0" dirty="0" smtClean="0">
                <a:solidFill>
                  <a:schemeClr val="tx1"/>
                </a:solidFill>
                <a:latin typeface="Arial"/>
              </a:rPr>
              <a:t>guidelines.</a:t>
            </a:r>
            <a:endParaRPr kumimoji="1" lang="en-US" sz="2400" kern="0" dirty="0">
              <a:solidFill>
                <a:schemeClr val="tx1"/>
              </a:solidFill>
              <a:latin typeface="Arial"/>
            </a:endParaRP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Timeline </a:t>
            </a: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rPr>
              <a:t>Agency timeline </a:t>
            </a:r>
            <a:r>
              <a:rPr kumimoji="1" lang="en-US" sz="2400" kern="0" dirty="0" smtClean="0">
                <a:solidFill>
                  <a:schemeClr val="tx1"/>
                </a:solidFill>
                <a:latin typeface="Arial"/>
              </a:rPr>
              <a:t>is not </a:t>
            </a:r>
            <a:r>
              <a:rPr kumimoji="1" lang="en-US" sz="2400" kern="0" dirty="0">
                <a:solidFill>
                  <a:schemeClr val="tx1"/>
                </a:solidFill>
                <a:latin typeface="Arial"/>
              </a:rPr>
              <a:t>a factor for </a:t>
            </a:r>
            <a:r>
              <a:rPr kumimoji="1" lang="en-US" sz="2400" kern="0" dirty="0" smtClean="0">
                <a:solidFill>
                  <a:schemeClr val="tx1"/>
                </a:solidFill>
                <a:latin typeface="Arial"/>
              </a:rPr>
              <a:t>compliance. </a:t>
            </a:r>
            <a:endParaRPr kumimoji="1" lang="en-US" sz="2400" kern="0" dirty="0">
              <a:solidFill>
                <a:schemeClr val="tx1"/>
              </a:solidFill>
              <a:latin typeface="Arial"/>
            </a:endParaRPr>
          </a:p>
        </p:txBody>
      </p:sp>
    </p:spTree>
    <p:extLst>
      <p:ext uri="{BB962C8B-B14F-4D97-AF65-F5344CB8AC3E}">
        <p14:creationId xmlns:p14="http://schemas.microsoft.com/office/powerpoint/2010/main" val="2563448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sz="2800" kern="0" dirty="0">
                <a:solidFill>
                  <a:srgbClr val="003399"/>
                </a:solidFill>
                <a:latin typeface="Arial"/>
                <a:cs typeface="+mj-cs"/>
              </a:rPr>
              <a:t>Avoid </a:t>
            </a:r>
            <a:r>
              <a:rPr kumimoji="1" lang="en-US" sz="2800" kern="0" dirty="0" smtClean="0">
                <a:solidFill>
                  <a:srgbClr val="003399"/>
                </a:solidFill>
                <a:latin typeface="Arial"/>
                <a:cs typeface="+mj-cs"/>
              </a:rPr>
              <a:t>Unnecessary Restrictions </a:t>
            </a:r>
            <a:r>
              <a:rPr kumimoji="1" lang="en-US" sz="2800" kern="0" dirty="0">
                <a:solidFill>
                  <a:srgbClr val="003399"/>
                </a:solidFill>
                <a:latin typeface="Arial"/>
                <a:cs typeface="+mj-cs"/>
              </a:rPr>
              <a:t>on Competition </a:t>
            </a:r>
            <a:endParaRPr lang="en-US" dirty="0"/>
          </a:p>
        </p:txBody>
      </p:sp>
      <p:sp>
        <p:nvSpPr>
          <p:cNvPr id="3" name="Content Placeholder 2"/>
          <p:cNvSpPr>
            <a:spLocks noGrp="1"/>
          </p:cNvSpPr>
          <p:nvPr>
            <p:ph idx="1"/>
          </p:nvPr>
        </p:nvSpPr>
        <p:spPr>
          <a:xfrm>
            <a:off x="457200" y="1772120"/>
            <a:ext cx="8229600" cy="2660850"/>
          </a:xfrm>
        </p:spPr>
        <p:txBody>
          <a:bodyPr>
            <a:normAutofit fontScale="92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Unreasonable requirements in order to qualify for competition;</a:t>
            </a: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Unnecessary experience or excessive bonding;</a:t>
            </a: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Engaging in noncompetitive practices between firms or in noncompetitive contracts with consultants on retainer;</a:t>
            </a: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Staff conflicts of interest </a:t>
            </a:r>
            <a:r>
              <a:rPr kumimoji="1" lang="en-US" sz="2400" kern="0" dirty="0" smtClean="0">
                <a:solidFill>
                  <a:schemeClr val="tx1"/>
                </a:solidFill>
                <a:latin typeface="Arial"/>
                <a:cs typeface="+mn-cs"/>
              </a:rPr>
              <a:t>(stock ownership);</a:t>
            </a:r>
            <a:endParaRPr kumimoji="1" lang="en-US" sz="2400" kern="0" dirty="0">
              <a:solidFill>
                <a:schemeClr val="tx1"/>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Specifying a “brand name” product without provision for an equivalent product to be offered (and without performance requirements or features being clearly described</a:t>
            </a:r>
            <a:r>
              <a:rPr kumimoji="1" lang="en-US" sz="2400" kern="0" dirty="0" smtClean="0">
                <a:solidFill>
                  <a:schemeClr val="tx1"/>
                </a:solidFill>
                <a:latin typeface="Arial"/>
                <a:cs typeface="+mn-cs"/>
              </a:rPr>
              <a:t>); </a:t>
            </a:r>
            <a:r>
              <a:rPr kumimoji="1" lang="en-US" sz="2400" kern="0" dirty="0">
                <a:solidFill>
                  <a:schemeClr val="tx1"/>
                </a:solidFill>
                <a:latin typeface="Arial"/>
                <a:cs typeface="+mn-cs"/>
              </a:rPr>
              <a:t>or</a:t>
            </a:r>
          </a:p>
          <a:p>
            <a:pPr lvl="0"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cs typeface="+mn-cs"/>
              </a:rPr>
              <a:t>Any arbitrary action in the procurement process.</a:t>
            </a:r>
          </a:p>
          <a:p>
            <a:endParaRPr lang="en-US" dirty="0"/>
          </a:p>
        </p:txBody>
      </p:sp>
    </p:spTree>
    <p:extLst>
      <p:ext uri="{BB962C8B-B14F-4D97-AF65-F5344CB8AC3E}">
        <p14:creationId xmlns:p14="http://schemas.microsoft.com/office/powerpoint/2010/main" val="254460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Testing and Evaluation</a:t>
            </a:r>
            <a:endParaRPr lang="en-US" dirty="0"/>
          </a:p>
        </p:txBody>
      </p:sp>
      <p:sp>
        <p:nvSpPr>
          <p:cNvPr id="3" name="Content Placeholder 2"/>
          <p:cNvSpPr>
            <a:spLocks noGrp="1"/>
          </p:cNvSpPr>
          <p:nvPr>
            <p:ph idx="1"/>
          </p:nvPr>
        </p:nvSpPr>
        <p:spPr>
          <a:xfrm>
            <a:off x="457200" y="1755924"/>
            <a:ext cx="8229600" cy="2660850"/>
          </a:xfrm>
        </p:spPr>
        <p:txBody>
          <a:bodyPr>
            <a:normAutofit fontScale="85000" lnSpcReduction="10000"/>
          </a:bodyPr>
          <a:lstStyle/>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Given the complex nature of </a:t>
            </a:r>
            <a:r>
              <a:rPr kumimoji="1" lang="en-US" sz="2600" kern="0" dirty="0" smtClean="0">
                <a:solidFill>
                  <a:schemeClr val="tx1"/>
                </a:solidFill>
                <a:latin typeface="Arial"/>
                <a:cs typeface="+mn-cs"/>
              </a:rPr>
              <a:t>law enforcement technology, </a:t>
            </a:r>
            <a:r>
              <a:rPr kumimoji="1" lang="en-US" sz="2600" kern="0" dirty="0">
                <a:solidFill>
                  <a:schemeClr val="tx1"/>
                </a:solidFill>
                <a:latin typeface="Arial"/>
                <a:cs typeface="+mn-cs"/>
              </a:rPr>
              <a:t>it is not uncommon to test products before a purchase is made.</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Testing and </a:t>
            </a:r>
            <a:r>
              <a:rPr kumimoji="1" lang="en-US" sz="2600" kern="0" dirty="0" smtClean="0">
                <a:solidFill>
                  <a:schemeClr val="tx1"/>
                </a:solidFill>
                <a:latin typeface="Arial"/>
                <a:cs typeface="+mn-cs"/>
              </a:rPr>
              <a:t>evaluation are not </a:t>
            </a:r>
            <a:r>
              <a:rPr kumimoji="1" lang="en-US" sz="2600" kern="0" dirty="0">
                <a:solidFill>
                  <a:schemeClr val="tx1"/>
                </a:solidFill>
                <a:latin typeface="Arial"/>
                <a:cs typeface="+mn-cs"/>
              </a:rPr>
              <a:t>equal to procurement.</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rPr>
              <a:t>Testing and evaluation </a:t>
            </a:r>
            <a:r>
              <a:rPr kumimoji="1" lang="en-US" sz="2600" kern="0" dirty="0" smtClean="0">
                <a:solidFill>
                  <a:schemeClr val="tx1"/>
                </a:solidFill>
                <a:latin typeface="Arial"/>
              </a:rPr>
              <a:t>are </a:t>
            </a:r>
            <a:r>
              <a:rPr kumimoji="1" lang="en-US" sz="2600" kern="0" dirty="0" smtClean="0">
                <a:solidFill>
                  <a:schemeClr val="tx1"/>
                </a:solidFill>
                <a:latin typeface="Arial"/>
                <a:cs typeface="+mn-cs"/>
              </a:rPr>
              <a:t>often </a:t>
            </a:r>
            <a:r>
              <a:rPr kumimoji="1" lang="en-US" sz="2600" kern="0" dirty="0">
                <a:solidFill>
                  <a:schemeClr val="tx1"/>
                </a:solidFill>
                <a:latin typeface="Arial"/>
                <a:cs typeface="+mn-cs"/>
              </a:rPr>
              <a:t>conducted using select vendor products. </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rPr>
              <a:t>Testing and evaluation </a:t>
            </a:r>
            <a:r>
              <a:rPr kumimoji="1" lang="en-US" sz="2600" kern="0" dirty="0" smtClean="0">
                <a:solidFill>
                  <a:schemeClr val="tx1"/>
                </a:solidFill>
                <a:latin typeface="Arial"/>
              </a:rPr>
              <a:t>m</a:t>
            </a:r>
            <a:r>
              <a:rPr kumimoji="1" lang="en-US" sz="2600" kern="0" dirty="0" smtClean="0">
                <a:solidFill>
                  <a:schemeClr val="tx1"/>
                </a:solidFill>
                <a:latin typeface="Arial"/>
                <a:cs typeface="+mn-cs"/>
              </a:rPr>
              <a:t>ay </a:t>
            </a:r>
            <a:r>
              <a:rPr kumimoji="1" lang="en-US" sz="2600" kern="0" dirty="0">
                <a:solidFill>
                  <a:schemeClr val="tx1"/>
                </a:solidFill>
                <a:latin typeface="Arial"/>
                <a:cs typeface="+mn-cs"/>
              </a:rPr>
              <a:t>inform the final procurement documents by serving as the foundation for procurement </a:t>
            </a:r>
            <a:r>
              <a:rPr kumimoji="1" lang="en-US" sz="2600" kern="0" dirty="0" smtClean="0">
                <a:solidFill>
                  <a:schemeClr val="tx1"/>
                </a:solidFill>
                <a:latin typeface="Arial"/>
                <a:cs typeface="+mn-cs"/>
              </a:rPr>
              <a:t>criteria.</a:t>
            </a:r>
            <a:endParaRPr lang="en-US" dirty="0">
              <a:solidFill>
                <a:schemeClr val="tx1"/>
              </a:solidFill>
            </a:endParaRPr>
          </a:p>
        </p:txBody>
      </p:sp>
    </p:spTree>
    <p:extLst>
      <p:ext uri="{BB962C8B-B14F-4D97-AF65-F5344CB8AC3E}">
        <p14:creationId xmlns:p14="http://schemas.microsoft.com/office/powerpoint/2010/main" val="305207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Procurement Thresholds</a:t>
            </a:r>
            <a:endParaRPr lang="en-US" dirty="0"/>
          </a:p>
        </p:txBody>
      </p:sp>
      <p:sp>
        <p:nvSpPr>
          <p:cNvPr id="3" name="Content Placeholder 2"/>
          <p:cNvSpPr>
            <a:spLocks noGrp="1"/>
          </p:cNvSpPr>
          <p:nvPr>
            <p:ph idx="1"/>
          </p:nvPr>
        </p:nvSpPr>
        <p:spPr/>
        <p:txBody>
          <a:bodyPr>
            <a:normAutofit fontScale="77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Small purchase procedures are those relatively simple and informal procurement methods for securing services, supplies, or other property that do not cost more than the simplified acquisition threshold (currently set at </a:t>
            </a:r>
            <a:r>
              <a:rPr kumimoji="1" lang="en-US" sz="2600" kern="0" dirty="0" smtClean="0">
                <a:solidFill>
                  <a:schemeClr val="tx1"/>
                </a:solidFill>
                <a:latin typeface="Arial"/>
                <a:cs typeface="+mn-cs"/>
              </a:rPr>
              <a:t>$250,000</a:t>
            </a:r>
            <a:r>
              <a:rPr kumimoji="1" lang="en-US" sz="2600" kern="0" dirty="0">
                <a:solidFill>
                  <a:schemeClr val="tx1"/>
                </a:solidFill>
                <a:latin typeface="Arial"/>
                <a:cs typeface="+mn-cs"/>
              </a:rPr>
              <a:t>). </a:t>
            </a: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For purchases above the threshold Competitive Sealed Bidding is recognized as the preferred method of procurement. </a:t>
            </a:r>
            <a:endParaRPr kumimoji="1" lang="en-US" sz="2600" kern="0" dirty="0" smtClean="0">
              <a:solidFill>
                <a:schemeClr val="tx1"/>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2600" kern="0" dirty="0" smtClean="0">
                <a:solidFill>
                  <a:schemeClr val="tx1"/>
                </a:solidFill>
                <a:latin typeface="Arial"/>
                <a:cs typeface="+mn-cs"/>
              </a:rPr>
              <a:t>Micro purchase threshold is now $10,000. </a:t>
            </a:r>
            <a:endParaRPr kumimoji="1" lang="en-US" sz="2600" kern="0" dirty="0">
              <a:solidFill>
                <a:schemeClr val="tx1"/>
              </a:solidFill>
              <a:latin typeface="Arial"/>
              <a:cs typeface="+mn-cs"/>
            </a:endParaRPr>
          </a:p>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The </a:t>
            </a:r>
            <a:r>
              <a:rPr kumimoji="1" lang="en-US" sz="2600" kern="0" dirty="0" smtClean="0">
                <a:solidFill>
                  <a:schemeClr val="tx1"/>
                </a:solidFill>
                <a:latin typeface="Arial"/>
                <a:cs typeface="+mn-cs"/>
              </a:rPr>
              <a:t>non-federal </a:t>
            </a:r>
            <a:r>
              <a:rPr kumimoji="1" lang="en-US" sz="2600" kern="0" dirty="0">
                <a:solidFill>
                  <a:schemeClr val="tx1"/>
                </a:solidFill>
                <a:latin typeface="Arial"/>
                <a:cs typeface="+mn-cs"/>
              </a:rPr>
              <a:t>entity should consider the most economical approach to the acquisition.</a:t>
            </a:r>
          </a:p>
          <a:p>
            <a:endParaRPr lang="en-US" dirty="0"/>
          </a:p>
        </p:txBody>
      </p:sp>
    </p:spTree>
    <p:extLst>
      <p:ext uri="{BB962C8B-B14F-4D97-AF65-F5344CB8AC3E}">
        <p14:creationId xmlns:p14="http://schemas.microsoft.com/office/powerpoint/2010/main" val="107410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Sole Source</a:t>
            </a:r>
            <a:endParaRPr lang="en-US" dirty="0"/>
          </a:p>
        </p:txBody>
      </p:sp>
      <p:sp>
        <p:nvSpPr>
          <p:cNvPr id="3" name="Content Placeholder 2"/>
          <p:cNvSpPr>
            <a:spLocks noGrp="1"/>
          </p:cNvSpPr>
          <p:nvPr>
            <p:ph idx="1"/>
          </p:nvPr>
        </p:nvSpPr>
        <p:spPr>
          <a:xfrm>
            <a:off x="457200" y="1807631"/>
            <a:ext cx="8229600" cy="2660850"/>
          </a:xfrm>
        </p:spPr>
        <p:txBody>
          <a:bodyPr>
            <a:normAutofit fontScale="850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000" kern="0" dirty="0">
                <a:solidFill>
                  <a:schemeClr val="tx1"/>
                </a:solidFill>
                <a:latin typeface="Arial"/>
                <a:cs typeface="+mn-cs"/>
              </a:rPr>
              <a:t>Exceptions to the prime rule of competition. These exceptions result in “sole source” or non competitive contracting.</a:t>
            </a:r>
          </a:p>
          <a:p>
            <a:pPr lvl="0" defTabSz="914400" eaLnBrk="0" fontAlgn="base" hangingPunct="0">
              <a:lnSpc>
                <a:spcPct val="95000"/>
              </a:lnSpc>
              <a:spcBef>
                <a:spcPct val="15000"/>
              </a:spcBef>
              <a:spcAft>
                <a:spcPct val="0"/>
              </a:spcAft>
              <a:buClr>
                <a:srgbClr val="003399"/>
              </a:buClr>
              <a:buFontTx/>
              <a:buChar char="•"/>
            </a:pPr>
            <a:r>
              <a:rPr kumimoji="1" lang="en-US" sz="2000" kern="0" dirty="0">
                <a:solidFill>
                  <a:schemeClr val="tx1"/>
                </a:solidFill>
                <a:latin typeface="Arial"/>
                <a:cs typeface="+mn-cs"/>
              </a:rPr>
              <a:t>The administrative rules </a:t>
            </a:r>
            <a:r>
              <a:rPr kumimoji="1" lang="en-US" sz="2000" kern="0" dirty="0" smtClean="0">
                <a:solidFill>
                  <a:schemeClr val="tx1"/>
                </a:solidFill>
                <a:latin typeface="Arial"/>
                <a:cs typeface="+mn-cs"/>
              </a:rPr>
              <a:t>are qu</a:t>
            </a:r>
            <a:r>
              <a:rPr kumimoji="1" lang="en-US" sz="2000" kern="0" dirty="0">
                <a:solidFill>
                  <a:schemeClr val="tx1"/>
                </a:solidFill>
                <a:latin typeface="Arial"/>
                <a:cs typeface="+mn-cs"/>
              </a:rPr>
              <a:t>ite</a:t>
            </a:r>
            <a:r>
              <a:rPr kumimoji="1" lang="en-US" sz="2000" kern="0" dirty="0" smtClean="0">
                <a:solidFill>
                  <a:schemeClr val="tx1"/>
                </a:solidFill>
                <a:latin typeface="Arial"/>
                <a:cs typeface="+mn-cs"/>
              </a:rPr>
              <a:t> clear </a:t>
            </a:r>
            <a:r>
              <a:rPr kumimoji="1" lang="en-US" sz="2000" kern="0" dirty="0">
                <a:solidFill>
                  <a:schemeClr val="tx1"/>
                </a:solidFill>
                <a:latin typeface="Arial"/>
                <a:cs typeface="+mn-cs"/>
              </a:rPr>
              <a:t>regarding the necessity to have open and free competition to satisfy grantee contractual requirements.</a:t>
            </a:r>
          </a:p>
          <a:p>
            <a:pPr lvl="0" defTabSz="914400" eaLnBrk="0" fontAlgn="base" hangingPunct="0">
              <a:lnSpc>
                <a:spcPct val="95000"/>
              </a:lnSpc>
              <a:spcBef>
                <a:spcPct val="15000"/>
              </a:spcBef>
              <a:spcAft>
                <a:spcPct val="0"/>
              </a:spcAft>
              <a:buClr>
                <a:srgbClr val="003399"/>
              </a:buClr>
              <a:buFontTx/>
              <a:buChar char="•"/>
            </a:pPr>
            <a:r>
              <a:rPr kumimoji="1" lang="en-US" sz="2000" kern="0" dirty="0">
                <a:solidFill>
                  <a:schemeClr val="tx1"/>
                </a:solidFill>
                <a:latin typeface="Arial"/>
                <a:cs typeface="+mn-cs"/>
              </a:rPr>
              <a:t>Grantees may make the initial determination that competition is not feasible if one of the following circumstances exists:</a:t>
            </a:r>
          </a:p>
          <a:p>
            <a:pPr marL="857250" lvl="1" indent="-457200" defTabSz="914400" eaLnBrk="0" fontAlgn="base" hangingPunct="0">
              <a:lnSpc>
                <a:spcPct val="95000"/>
              </a:lnSpc>
              <a:spcBef>
                <a:spcPct val="15000"/>
              </a:spcBef>
              <a:spcAft>
                <a:spcPct val="0"/>
              </a:spcAft>
              <a:buClr>
                <a:srgbClr val="003399"/>
              </a:buClr>
              <a:buFont typeface="+mj-lt"/>
              <a:buAutoNum type="arabicPeriod"/>
            </a:pPr>
            <a:r>
              <a:rPr kumimoji="1" lang="en-US" sz="1800" kern="0" dirty="0">
                <a:solidFill>
                  <a:schemeClr val="tx1"/>
                </a:solidFill>
                <a:latin typeface="Arial"/>
              </a:rPr>
              <a:t>The item of service is available only from a single </a:t>
            </a:r>
            <a:r>
              <a:rPr kumimoji="1" lang="en-US" sz="1800" kern="0" dirty="0" smtClean="0">
                <a:solidFill>
                  <a:schemeClr val="tx1"/>
                </a:solidFill>
                <a:latin typeface="Arial"/>
              </a:rPr>
              <a:t>source. </a:t>
            </a:r>
            <a:endParaRPr kumimoji="1" lang="en-US" sz="1800" kern="0" dirty="0">
              <a:solidFill>
                <a:schemeClr val="tx1"/>
              </a:solidFill>
              <a:latin typeface="Arial"/>
            </a:endParaRPr>
          </a:p>
          <a:p>
            <a:pPr marL="857250" lvl="1" indent="-457200" defTabSz="914400" eaLnBrk="0" fontAlgn="base" hangingPunct="0">
              <a:lnSpc>
                <a:spcPct val="95000"/>
              </a:lnSpc>
              <a:spcBef>
                <a:spcPct val="15000"/>
              </a:spcBef>
              <a:spcAft>
                <a:spcPct val="0"/>
              </a:spcAft>
              <a:buClr>
                <a:srgbClr val="003399"/>
              </a:buClr>
              <a:buFont typeface="+mj-lt"/>
              <a:buAutoNum type="arabicPeriod"/>
            </a:pPr>
            <a:r>
              <a:rPr kumimoji="1" lang="en-US" sz="1800" kern="0" dirty="0">
                <a:solidFill>
                  <a:schemeClr val="tx1"/>
                </a:solidFill>
                <a:latin typeface="Arial"/>
              </a:rPr>
              <a:t>The public exigency or emergency for the requirement will not permit a delay resulting from a competitive solicitation.</a:t>
            </a:r>
          </a:p>
          <a:p>
            <a:pPr marL="857250" lvl="1" indent="-457200" defTabSz="914400" eaLnBrk="0" fontAlgn="base" hangingPunct="0">
              <a:lnSpc>
                <a:spcPct val="95000"/>
              </a:lnSpc>
              <a:spcBef>
                <a:spcPct val="15000"/>
              </a:spcBef>
              <a:spcAft>
                <a:spcPct val="0"/>
              </a:spcAft>
              <a:buClr>
                <a:srgbClr val="003399"/>
              </a:buClr>
              <a:buFont typeface="+mj-lt"/>
              <a:buAutoNum type="arabicPeriod"/>
            </a:pPr>
            <a:r>
              <a:rPr kumimoji="1" lang="en-US" sz="1800" kern="0" dirty="0">
                <a:solidFill>
                  <a:schemeClr val="tx1"/>
                </a:solidFill>
                <a:latin typeface="Arial"/>
              </a:rPr>
              <a:t>After solicitation of a number of sources, competition is considered </a:t>
            </a:r>
            <a:r>
              <a:rPr kumimoji="1" lang="en-US" sz="1800" kern="0" dirty="0" smtClean="0">
                <a:solidFill>
                  <a:schemeClr val="tx1"/>
                </a:solidFill>
                <a:latin typeface="Arial"/>
              </a:rPr>
              <a:t>inadequate.</a:t>
            </a:r>
            <a:endParaRPr kumimoji="1" lang="en-US" sz="1800" kern="0" dirty="0">
              <a:solidFill>
                <a:schemeClr val="tx1"/>
              </a:solidFill>
              <a:latin typeface="Arial"/>
            </a:endParaRPr>
          </a:p>
          <a:p>
            <a:pPr marL="0" lvl="1" indent="0" defTabSz="914400" eaLnBrk="0" fontAlgn="base" hangingPunct="0">
              <a:lnSpc>
                <a:spcPct val="95000"/>
              </a:lnSpc>
              <a:spcBef>
                <a:spcPct val="15000"/>
              </a:spcBef>
              <a:spcAft>
                <a:spcPct val="0"/>
              </a:spcAft>
              <a:buClr>
                <a:srgbClr val="003399"/>
              </a:buClr>
              <a:buNone/>
            </a:pPr>
            <a:r>
              <a:rPr kumimoji="1" lang="en-US" sz="2400" b="1" kern="0" dirty="0">
                <a:solidFill>
                  <a:schemeClr val="tx1"/>
                </a:solidFill>
                <a:latin typeface="Arial"/>
              </a:rPr>
              <a:t>Non-competitive proposals that exceed the Simplified Acquisition </a:t>
            </a:r>
            <a:r>
              <a:rPr kumimoji="1" lang="en-US" sz="2400" b="1" kern="0" dirty="0" smtClean="0">
                <a:solidFill>
                  <a:schemeClr val="tx1"/>
                </a:solidFill>
                <a:latin typeface="Arial"/>
              </a:rPr>
              <a:t>Threshold of $250,000 </a:t>
            </a:r>
            <a:r>
              <a:rPr kumimoji="1" lang="en-US" sz="2400" b="1" kern="0" dirty="0">
                <a:solidFill>
                  <a:schemeClr val="tx1"/>
                </a:solidFill>
                <a:latin typeface="Arial"/>
              </a:rPr>
              <a:t>must be approved by BJA. </a:t>
            </a:r>
          </a:p>
          <a:p>
            <a:endParaRPr lang="en-US" dirty="0"/>
          </a:p>
        </p:txBody>
      </p:sp>
    </p:spTree>
    <p:extLst>
      <p:ext uri="{BB962C8B-B14F-4D97-AF65-F5344CB8AC3E}">
        <p14:creationId xmlns:p14="http://schemas.microsoft.com/office/powerpoint/2010/main" val="378464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Procurement Documentation </a:t>
            </a:r>
            <a:endParaRPr lang="en-US" dirty="0"/>
          </a:p>
        </p:txBody>
      </p:sp>
      <p:sp>
        <p:nvSpPr>
          <p:cNvPr id="3" name="Content Placeholder 2"/>
          <p:cNvSpPr>
            <a:spLocks noGrp="1"/>
          </p:cNvSpPr>
          <p:nvPr>
            <p:ph idx="1"/>
          </p:nvPr>
        </p:nvSpPr>
        <p:spPr/>
        <p:txBody>
          <a:bodyPr>
            <a:normAutofit fontScale="77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600" kern="0" dirty="0">
                <a:solidFill>
                  <a:schemeClr val="tx1"/>
                </a:solidFill>
                <a:latin typeface="Arial"/>
                <a:cs typeface="+mn-cs"/>
              </a:rPr>
              <a:t>Monitoring documentation</a:t>
            </a: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rPr>
              <a:t>It is crucial that you maintain all procurement related documentation for BJA </a:t>
            </a:r>
            <a:r>
              <a:rPr kumimoji="1" lang="en-US" sz="2400" kern="0" dirty="0" smtClean="0">
                <a:solidFill>
                  <a:schemeClr val="tx1"/>
                </a:solidFill>
                <a:latin typeface="Arial"/>
              </a:rPr>
              <a:t>review.</a:t>
            </a:r>
            <a:endParaRPr kumimoji="1" lang="en-US" sz="2400" kern="0" dirty="0">
              <a:solidFill>
                <a:schemeClr val="tx1"/>
              </a:solidFill>
              <a:latin typeface="Arial"/>
            </a:endParaRP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rPr>
              <a:t>Regardless of the need </a:t>
            </a:r>
            <a:r>
              <a:rPr kumimoji="1" lang="en-US" sz="2400" kern="0" dirty="0" smtClean="0">
                <a:solidFill>
                  <a:schemeClr val="tx1"/>
                </a:solidFill>
                <a:latin typeface="Arial"/>
              </a:rPr>
              <a:t>for approval, </a:t>
            </a:r>
            <a:r>
              <a:rPr kumimoji="1" lang="en-US" sz="2400" kern="0" dirty="0">
                <a:solidFill>
                  <a:schemeClr val="tx1"/>
                </a:solidFill>
                <a:latin typeface="Arial"/>
              </a:rPr>
              <a:t>all procurement decisions should be documented and evidence maintained for </a:t>
            </a:r>
            <a:r>
              <a:rPr kumimoji="1" lang="en-US" sz="2400" kern="0" dirty="0" smtClean="0">
                <a:solidFill>
                  <a:schemeClr val="tx1"/>
                </a:solidFill>
                <a:latin typeface="Arial"/>
              </a:rPr>
              <a:t>review. </a:t>
            </a:r>
            <a:endParaRPr kumimoji="1" lang="en-US" sz="2400" kern="0" dirty="0">
              <a:solidFill>
                <a:schemeClr val="tx1"/>
              </a:solidFill>
              <a:latin typeface="Arial"/>
            </a:endParaRPr>
          </a:p>
          <a:p>
            <a:pPr lvl="1" defTabSz="914400" eaLnBrk="0" fontAlgn="base" hangingPunct="0">
              <a:lnSpc>
                <a:spcPct val="95000"/>
              </a:lnSpc>
              <a:spcBef>
                <a:spcPct val="15000"/>
              </a:spcBef>
              <a:spcAft>
                <a:spcPct val="0"/>
              </a:spcAft>
              <a:buClr>
                <a:srgbClr val="003399"/>
              </a:buClr>
              <a:buFontTx/>
              <a:buChar char="•"/>
            </a:pPr>
            <a:r>
              <a:rPr kumimoji="1" lang="en-US" sz="2400" kern="0" dirty="0">
                <a:solidFill>
                  <a:schemeClr val="tx1"/>
                </a:solidFill>
                <a:latin typeface="Arial"/>
              </a:rPr>
              <a:t>What was sent out, what was received, how the decision was made.</a:t>
            </a:r>
          </a:p>
          <a:p>
            <a:pPr lvl="0" defTabSz="914400" eaLnBrk="0" fontAlgn="base" hangingPunct="0">
              <a:lnSpc>
                <a:spcPct val="95000"/>
              </a:lnSpc>
              <a:spcBef>
                <a:spcPct val="15000"/>
              </a:spcBef>
              <a:spcAft>
                <a:spcPct val="0"/>
              </a:spcAft>
              <a:buClr>
                <a:srgbClr val="003399"/>
              </a:buClr>
              <a:buFontTx/>
              <a:buChar char="•"/>
            </a:pPr>
            <a:r>
              <a:rPr kumimoji="1" lang="en-US" sz="2200" kern="0" dirty="0">
                <a:solidFill>
                  <a:schemeClr val="tx1"/>
                </a:solidFill>
                <a:latin typeface="Arial"/>
                <a:cs typeface="+mn-cs"/>
              </a:rPr>
              <a:t>Match Requirements</a:t>
            </a:r>
          </a:p>
          <a:p>
            <a:pPr lvl="1" defTabSz="914400" eaLnBrk="0" fontAlgn="base" hangingPunct="0">
              <a:lnSpc>
                <a:spcPct val="95000"/>
              </a:lnSpc>
              <a:spcBef>
                <a:spcPct val="15000"/>
              </a:spcBef>
              <a:spcAft>
                <a:spcPct val="0"/>
              </a:spcAft>
              <a:buClr>
                <a:srgbClr val="003399"/>
              </a:buClr>
              <a:buFontTx/>
              <a:buChar char="•"/>
            </a:pPr>
            <a:r>
              <a:rPr kumimoji="1" lang="en-US" sz="2200" kern="0" dirty="0">
                <a:solidFill>
                  <a:schemeClr val="tx1"/>
                </a:solidFill>
                <a:latin typeface="Arial"/>
              </a:rPr>
              <a:t>Treated as the same as federal funds </a:t>
            </a:r>
          </a:p>
          <a:p>
            <a:pPr lvl="1" defTabSz="914400" eaLnBrk="0" fontAlgn="base" hangingPunct="0">
              <a:lnSpc>
                <a:spcPct val="95000"/>
              </a:lnSpc>
              <a:spcBef>
                <a:spcPct val="15000"/>
              </a:spcBef>
              <a:spcAft>
                <a:spcPct val="0"/>
              </a:spcAft>
              <a:buClr>
                <a:srgbClr val="003399"/>
              </a:buClr>
              <a:buFontTx/>
              <a:buChar char="•"/>
            </a:pPr>
            <a:r>
              <a:rPr kumimoji="1" lang="en-US" sz="2200" kern="0" dirty="0">
                <a:solidFill>
                  <a:schemeClr val="tx1"/>
                </a:solidFill>
                <a:latin typeface="Arial"/>
              </a:rPr>
              <a:t>All documentation should be maintained</a:t>
            </a:r>
          </a:p>
          <a:p>
            <a:pPr lvl="1" defTabSz="914400" eaLnBrk="0" fontAlgn="base" hangingPunct="0">
              <a:lnSpc>
                <a:spcPct val="95000"/>
              </a:lnSpc>
              <a:spcBef>
                <a:spcPct val="15000"/>
              </a:spcBef>
              <a:spcAft>
                <a:spcPct val="0"/>
              </a:spcAft>
              <a:buClr>
                <a:srgbClr val="003399"/>
              </a:buClr>
              <a:buFontTx/>
              <a:buChar char="•"/>
            </a:pPr>
            <a:r>
              <a:rPr kumimoji="1" lang="en-US" sz="2200" kern="0" dirty="0">
                <a:solidFill>
                  <a:schemeClr val="tx1"/>
                </a:solidFill>
                <a:latin typeface="Arial"/>
              </a:rPr>
              <a:t>Federal procurement rules apply </a:t>
            </a:r>
          </a:p>
          <a:p>
            <a:endParaRPr lang="en-US" dirty="0"/>
          </a:p>
        </p:txBody>
      </p:sp>
    </p:spTree>
    <p:extLst>
      <p:ext uri="{BB962C8B-B14F-4D97-AF65-F5344CB8AC3E}">
        <p14:creationId xmlns:p14="http://schemas.microsoft.com/office/powerpoint/2010/main" val="313491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z="3400" kern="0" dirty="0">
                <a:solidFill>
                  <a:srgbClr val="003399"/>
                </a:solidFill>
                <a:latin typeface="Arial"/>
                <a:cs typeface="+mj-cs"/>
              </a:rPr>
              <a:t>Notes on Competitive Sealed Bidding </a:t>
            </a:r>
            <a:endParaRPr lang="en-US" dirty="0"/>
          </a:p>
        </p:txBody>
      </p:sp>
      <p:sp>
        <p:nvSpPr>
          <p:cNvPr id="3" name="Content Placeholder 2"/>
          <p:cNvSpPr>
            <a:spLocks noGrp="1"/>
          </p:cNvSpPr>
          <p:nvPr>
            <p:ph idx="1"/>
          </p:nvPr>
        </p:nvSpPr>
        <p:spPr>
          <a:xfrm>
            <a:off x="457200" y="1780998"/>
            <a:ext cx="8229600" cy="2660850"/>
          </a:xfrm>
        </p:spPr>
        <p:txBody>
          <a:bodyPr>
            <a:normAutofit fontScale="77500" lnSpcReduction="20000"/>
          </a:bodyPr>
          <a:lstStyle/>
          <a:p>
            <a:pPr lvl="0" defTabSz="914400" eaLnBrk="0" fontAlgn="base" hangingPunct="0">
              <a:lnSpc>
                <a:spcPct val="95000"/>
              </a:lnSpc>
              <a:spcBef>
                <a:spcPct val="15000"/>
              </a:spcBef>
              <a:spcAft>
                <a:spcPct val="0"/>
              </a:spcAft>
              <a:buClr>
                <a:srgbClr val="003399"/>
              </a:buClr>
              <a:buFontTx/>
              <a:buChar char="•"/>
            </a:pPr>
            <a:r>
              <a:rPr kumimoji="1" lang="en-US" sz="2000" kern="0" dirty="0">
                <a:solidFill>
                  <a:schemeClr val="tx1"/>
                </a:solidFill>
                <a:latin typeface="Arial"/>
                <a:cs typeface="+mn-cs"/>
              </a:rPr>
              <a:t>Used when the following conditions exist: </a:t>
            </a:r>
            <a:endParaRPr kumimoji="1" lang="en-US" sz="2000" kern="0" dirty="0" smtClean="0">
              <a:solidFill>
                <a:schemeClr val="tx1"/>
              </a:solidFill>
              <a:latin typeface="Arial"/>
              <a:cs typeface="+mn-cs"/>
            </a:endParaRPr>
          </a:p>
          <a:p>
            <a:pPr marL="457200" lvl="0" indent="-457200" defTabSz="914400" eaLnBrk="0" fontAlgn="base" hangingPunct="0">
              <a:lnSpc>
                <a:spcPct val="95000"/>
              </a:lnSpc>
              <a:spcBef>
                <a:spcPct val="15000"/>
              </a:spcBef>
              <a:spcAft>
                <a:spcPct val="0"/>
              </a:spcAft>
              <a:buClr>
                <a:srgbClr val="003399"/>
              </a:buClr>
              <a:buFont typeface="+mj-lt"/>
              <a:buAutoNum type="arabicPeriod"/>
            </a:pPr>
            <a:r>
              <a:rPr kumimoji="1" lang="en-US" sz="2000" kern="0" dirty="0" smtClean="0">
                <a:solidFill>
                  <a:schemeClr val="tx1"/>
                </a:solidFill>
                <a:latin typeface="Arial"/>
                <a:cs typeface="+mn-cs"/>
              </a:rPr>
              <a:t>The </a:t>
            </a:r>
            <a:r>
              <a:rPr kumimoji="1" lang="en-US" sz="2000" kern="0" dirty="0">
                <a:solidFill>
                  <a:schemeClr val="tx1"/>
                </a:solidFill>
                <a:latin typeface="Arial"/>
                <a:cs typeface="+mn-cs"/>
              </a:rPr>
              <a:t>requirement can be described and is finite and specific in detail. The contract will be awarded to the </a:t>
            </a:r>
            <a:r>
              <a:rPr kumimoji="1" lang="en-US" sz="2000" kern="0" dirty="0" smtClean="0">
                <a:solidFill>
                  <a:schemeClr val="tx1"/>
                </a:solidFill>
                <a:latin typeface="Arial"/>
                <a:cs typeface="+mn-cs"/>
              </a:rPr>
              <a:t>lowest </a:t>
            </a:r>
            <a:r>
              <a:rPr kumimoji="1" lang="en-US" sz="2000" kern="0" dirty="0">
                <a:solidFill>
                  <a:schemeClr val="tx1"/>
                </a:solidFill>
                <a:latin typeface="Arial"/>
                <a:cs typeface="+mn-cs"/>
              </a:rPr>
              <a:t>responsive (the bid meets all the requirements of the solicitation including design specifications), and responsible bidder (the contractor has the capability in all respects) that can accomplish the contract requirements. </a:t>
            </a:r>
            <a:endParaRPr kumimoji="1" lang="en-US" sz="2000" kern="0" dirty="0" smtClean="0">
              <a:solidFill>
                <a:schemeClr val="tx1"/>
              </a:solidFill>
              <a:latin typeface="Arial"/>
              <a:cs typeface="+mn-cs"/>
            </a:endParaRPr>
          </a:p>
          <a:p>
            <a:pPr marL="457200" lvl="0" indent="-457200" defTabSz="914400" eaLnBrk="0" fontAlgn="base" hangingPunct="0">
              <a:lnSpc>
                <a:spcPct val="95000"/>
              </a:lnSpc>
              <a:spcBef>
                <a:spcPct val="15000"/>
              </a:spcBef>
              <a:spcAft>
                <a:spcPct val="0"/>
              </a:spcAft>
              <a:buClr>
                <a:srgbClr val="003399"/>
              </a:buClr>
              <a:buFont typeface="+mj-lt"/>
              <a:buAutoNum type="arabicPeriod"/>
            </a:pPr>
            <a:r>
              <a:rPr kumimoji="1" lang="en-US" sz="2000" kern="0" dirty="0" smtClean="0">
                <a:solidFill>
                  <a:schemeClr val="tx1"/>
                </a:solidFill>
                <a:latin typeface="Arial"/>
                <a:cs typeface="+mn-cs"/>
              </a:rPr>
              <a:t>There </a:t>
            </a:r>
            <a:r>
              <a:rPr kumimoji="1" lang="en-US" sz="2000" kern="0" dirty="0">
                <a:solidFill>
                  <a:schemeClr val="tx1"/>
                </a:solidFill>
                <a:latin typeface="Arial"/>
                <a:cs typeface="+mn-cs"/>
              </a:rPr>
              <a:t>are two or more contractors that could satisfy the requirement and are willing and able to compete for the contract. </a:t>
            </a:r>
            <a:endParaRPr kumimoji="1" lang="en-US" sz="2000" kern="0" dirty="0" smtClean="0">
              <a:solidFill>
                <a:schemeClr val="tx1"/>
              </a:solidFill>
              <a:latin typeface="Arial"/>
              <a:cs typeface="+mn-cs"/>
            </a:endParaRPr>
          </a:p>
          <a:p>
            <a:pPr marL="457200" lvl="0" indent="-457200" defTabSz="914400" eaLnBrk="0" fontAlgn="base" hangingPunct="0">
              <a:lnSpc>
                <a:spcPct val="95000"/>
              </a:lnSpc>
              <a:spcBef>
                <a:spcPct val="15000"/>
              </a:spcBef>
              <a:spcAft>
                <a:spcPct val="0"/>
              </a:spcAft>
              <a:buClr>
                <a:srgbClr val="003399"/>
              </a:buClr>
              <a:buFont typeface="+mj-lt"/>
              <a:buAutoNum type="arabicPeriod"/>
            </a:pPr>
            <a:r>
              <a:rPr kumimoji="1" lang="en-US" sz="2000" kern="0" dirty="0" smtClean="0">
                <a:solidFill>
                  <a:schemeClr val="tx1"/>
                </a:solidFill>
                <a:latin typeface="Arial"/>
                <a:cs typeface="+mn-cs"/>
              </a:rPr>
              <a:t>There </a:t>
            </a:r>
            <a:r>
              <a:rPr kumimoji="1" lang="en-US" sz="2000" kern="0" dirty="0">
                <a:solidFill>
                  <a:schemeClr val="tx1"/>
                </a:solidFill>
                <a:latin typeface="Arial"/>
                <a:cs typeface="+mn-cs"/>
              </a:rPr>
              <a:t>is enough time available to issue the solicitation, conduct a public bid opening, and award a firm fixed-price contract to the lowest responsive and responsible bidder. </a:t>
            </a:r>
            <a:endParaRPr kumimoji="1" lang="en-US" sz="2000" kern="0" dirty="0" smtClean="0">
              <a:solidFill>
                <a:schemeClr val="tx1"/>
              </a:solidFill>
              <a:latin typeface="Arial"/>
              <a:cs typeface="+mn-cs"/>
            </a:endParaRPr>
          </a:p>
          <a:p>
            <a:pPr marL="457200" lvl="0" indent="-457200" defTabSz="914400" eaLnBrk="0" fontAlgn="base" hangingPunct="0">
              <a:lnSpc>
                <a:spcPct val="95000"/>
              </a:lnSpc>
              <a:spcBef>
                <a:spcPct val="15000"/>
              </a:spcBef>
              <a:spcAft>
                <a:spcPct val="0"/>
              </a:spcAft>
              <a:buClr>
                <a:srgbClr val="003399"/>
              </a:buClr>
              <a:buFont typeface="+mj-lt"/>
              <a:buAutoNum type="arabicPeriod"/>
            </a:pPr>
            <a:r>
              <a:rPr kumimoji="1" lang="en-US" sz="2000" kern="0" dirty="0" smtClean="0">
                <a:solidFill>
                  <a:schemeClr val="tx1"/>
                </a:solidFill>
                <a:latin typeface="Arial"/>
                <a:cs typeface="+mn-cs"/>
              </a:rPr>
              <a:t>The </a:t>
            </a:r>
            <a:r>
              <a:rPr kumimoji="1" lang="en-US" sz="2000" kern="0" dirty="0">
                <a:solidFill>
                  <a:schemeClr val="tx1"/>
                </a:solidFill>
                <a:latin typeface="Arial"/>
                <a:cs typeface="+mn-cs"/>
              </a:rPr>
              <a:t>requirement to hold “negotiations/discussions” is not necessary and does not exist</a:t>
            </a:r>
            <a:endParaRPr lang="en-US" dirty="0">
              <a:solidFill>
                <a:schemeClr val="tx1"/>
              </a:solidFill>
            </a:endParaRPr>
          </a:p>
        </p:txBody>
      </p:sp>
    </p:spTree>
    <p:extLst>
      <p:ext uri="{BB962C8B-B14F-4D97-AF65-F5344CB8AC3E}">
        <p14:creationId xmlns:p14="http://schemas.microsoft.com/office/powerpoint/2010/main" val="1565183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TotalTime>
  <Words>677</Words>
  <Application>Microsoft Office PowerPoint</Application>
  <PresentationFormat>On-screen Show (16:9)</PresentationFormat>
  <Paragraphs>81</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Roboto</vt:lpstr>
      <vt:lpstr>Office Theme</vt:lpstr>
      <vt:lpstr>Body Worn Camera  National Meeting 2019 </vt:lpstr>
      <vt:lpstr>Procurement Considerations</vt:lpstr>
      <vt:lpstr>Federal Guidelines For BWC Procurement</vt:lpstr>
      <vt:lpstr>Avoid Unnecessary Restrictions on Competition </vt:lpstr>
      <vt:lpstr>Testing and Evaluation</vt:lpstr>
      <vt:lpstr>Procurement Thresholds</vt:lpstr>
      <vt:lpstr>Sole Source</vt:lpstr>
      <vt:lpstr>Procurement Documentation </vt:lpstr>
      <vt:lpstr>Notes on Competitive Sealed Bidding </vt:lpstr>
      <vt:lpstr>Questions and Answers </vt:lpstr>
      <vt:lpstr>Resources</vt:lpstr>
      <vt:lpstr>Bureau of Justice Assistance Office of Justice Programs U.S. Department of Justice</vt:lpstr>
    </vt:vector>
  </TitlesOfParts>
  <Company>Lockheed Martin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Salsbury</dc:creator>
  <cp:lastModifiedBy>Rodriguez, Denise</cp:lastModifiedBy>
  <cp:revision>39</cp:revision>
  <dcterms:created xsi:type="dcterms:W3CDTF">2017-08-10T12:52:07Z</dcterms:created>
  <dcterms:modified xsi:type="dcterms:W3CDTF">2019-04-01T01:51:25Z</dcterms:modified>
</cp:coreProperties>
</file>