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9"/>
  </p:notesMasterIdLst>
  <p:handoutMasterIdLst>
    <p:handoutMasterId r:id="rId40"/>
  </p:handoutMasterIdLst>
  <p:sldIdLst>
    <p:sldId id="256" r:id="rId5"/>
    <p:sldId id="257" r:id="rId6"/>
    <p:sldId id="258" r:id="rId7"/>
    <p:sldId id="259" r:id="rId8"/>
    <p:sldId id="260" r:id="rId9"/>
    <p:sldId id="261" r:id="rId10"/>
    <p:sldId id="262" r:id="rId11"/>
    <p:sldId id="263" r:id="rId12"/>
    <p:sldId id="264" r:id="rId13"/>
    <p:sldId id="265" r:id="rId14"/>
    <p:sldId id="266" r:id="rId15"/>
    <p:sldId id="302" r:id="rId16"/>
    <p:sldId id="268" r:id="rId17"/>
    <p:sldId id="269" r:id="rId18"/>
    <p:sldId id="270" r:id="rId19"/>
    <p:sldId id="271" r:id="rId20"/>
    <p:sldId id="301" r:id="rId21"/>
    <p:sldId id="273" r:id="rId22"/>
    <p:sldId id="293" r:id="rId23"/>
    <p:sldId id="294" r:id="rId24"/>
    <p:sldId id="295" r:id="rId25"/>
    <p:sldId id="296" r:id="rId26"/>
    <p:sldId id="297" r:id="rId27"/>
    <p:sldId id="298" r:id="rId28"/>
    <p:sldId id="299" r:id="rId29"/>
    <p:sldId id="300" r:id="rId30"/>
    <p:sldId id="283" r:id="rId31"/>
    <p:sldId id="284" r:id="rId32"/>
    <p:sldId id="285" r:id="rId33"/>
    <p:sldId id="286" r:id="rId34"/>
    <p:sldId id="287" r:id="rId35"/>
    <p:sldId id="288" r:id="rId36"/>
    <p:sldId id="289" r:id="rId37"/>
    <p:sldId id="290"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120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2018 Body-Worn Camera Training and Technical Assistance National Meeting</a:t>
            </a: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8232056-B539-4D2B-B411-30748348EF15}" type="slidenum">
              <a:rPr lang="en-US" smtClean="0"/>
              <a:t>‹#›</a:t>
            </a:fld>
            <a:endParaRPr lang="en-US"/>
          </a:p>
        </p:txBody>
      </p:sp>
    </p:spTree>
    <p:extLst>
      <p:ext uri="{BB962C8B-B14F-4D97-AF65-F5344CB8AC3E}">
        <p14:creationId xmlns:p14="http://schemas.microsoft.com/office/powerpoint/2010/main" val="188438063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2018 Body-Worn Camera Training and Technical Assistance National Meeting</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1D6DDE1-9B90-4A08-BF9C-23878A52FD0F}" type="slidenum">
              <a:rPr lang="en-US" smtClean="0"/>
              <a:t>‹#›</a:t>
            </a:fld>
            <a:endParaRPr lang="en-US"/>
          </a:p>
        </p:txBody>
      </p:sp>
    </p:spTree>
    <p:extLst>
      <p:ext uri="{BB962C8B-B14F-4D97-AF65-F5344CB8AC3E}">
        <p14:creationId xmlns:p14="http://schemas.microsoft.com/office/powerpoint/2010/main" val="45227718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2018 Body-Worn Camera Training and Technical Assistance National Meeting</a:t>
            </a:r>
            <a:endParaRPr lang="en-US"/>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11D6DDE1-9B90-4A08-BF9C-23878A52FD0F}" type="slidenum">
              <a:rPr lang="en-US" smtClean="0"/>
              <a:t>1</a:t>
            </a:fld>
            <a:endParaRPr lang="en-US"/>
          </a:p>
        </p:txBody>
      </p:sp>
    </p:spTree>
    <p:extLst>
      <p:ext uri="{BB962C8B-B14F-4D97-AF65-F5344CB8AC3E}">
        <p14:creationId xmlns:p14="http://schemas.microsoft.com/office/powerpoint/2010/main" val="4255740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A30B308-8B0D-4108-85F4-C00CB8595C43}" type="slidenum">
              <a:rPr lang="en-US" altLang="en-US" sz="1200" smtClean="0">
                <a:latin typeface="Arial" panose="020B0604020202020204" pitchFamily="34" charset="0"/>
              </a:rPr>
              <a:pPr/>
              <a:t>26</a:t>
            </a:fld>
            <a:endParaRPr lang="en-US" altLang="en-US" sz="1200" smtClean="0">
              <a:latin typeface="Arial" panose="020B0604020202020204" pitchFamily="34" charset="0"/>
            </a:endParaRPr>
          </a:p>
        </p:txBody>
      </p:sp>
    </p:spTree>
    <p:extLst>
      <p:ext uri="{BB962C8B-B14F-4D97-AF65-F5344CB8AC3E}">
        <p14:creationId xmlns:p14="http://schemas.microsoft.com/office/powerpoint/2010/main" val="239834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D6DDE1-9B90-4A08-BF9C-23878A52FD0F}" type="slidenum">
              <a:rPr lang="en-US" smtClean="0"/>
              <a:t>34</a:t>
            </a:fld>
            <a:endParaRPr lang="en-US"/>
          </a:p>
        </p:txBody>
      </p:sp>
      <p:sp>
        <p:nvSpPr>
          <p:cNvPr id="5" name="Header Placeholder 4"/>
          <p:cNvSpPr>
            <a:spLocks noGrp="1"/>
          </p:cNvSpPr>
          <p:nvPr>
            <p:ph type="hdr" sz="quarter" idx="11"/>
          </p:nvPr>
        </p:nvSpPr>
        <p:spPr/>
        <p:txBody>
          <a:bodyPr/>
          <a:lstStyle/>
          <a:p>
            <a:r>
              <a:rPr lang="en-US" smtClean="0"/>
              <a:t>2018 Body-Worn Camera Training and Technical Assistance National Meeting</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07845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D6EC1AA-F2A4-40A2-AACF-FAA3A79AA1D7}" type="slidenum">
              <a:rPr lang="en-US" altLang="en-US" sz="1200" smtClean="0">
                <a:latin typeface="Arial" panose="020B0604020202020204" pitchFamily="34" charset="0"/>
              </a:rPr>
              <a:pPr/>
              <a:t>12</a:t>
            </a:fld>
            <a:endParaRPr lang="en-US" altLang="en-US" sz="1200" smtClean="0">
              <a:latin typeface="Arial" panose="020B0604020202020204" pitchFamily="34" charset="0"/>
            </a:endParaRPr>
          </a:p>
        </p:txBody>
      </p:sp>
    </p:spTree>
    <p:extLst>
      <p:ext uri="{BB962C8B-B14F-4D97-AF65-F5344CB8AC3E}">
        <p14:creationId xmlns:p14="http://schemas.microsoft.com/office/powerpoint/2010/main" val="177260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533EC3-DAFF-4A9D-9E9F-072CE564018F}" type="slidenum">
              <a:rPr lang="en-US" altLang="en-US" sz="1200" smtClean="0">
                <a:latin typeface="Arial" panose="020B0604020202020204" pitchFamily="34" charset="0"/>
              </a:rPr>
              <a:pPr/>
              <a:t>19</a:t>
            </a:fld>
            <a:endParaRPr lang="en-US" altLang="en-US" sz="1200" smtClean="0">
              <a:latin typeface="Arial" panose="020B0604020202020204" pitchFamily="34" charset="0"/>
            </a:endParaRPr>
          </a:p>
        </p:txBody>
      </p:sp>
    </p:spTree>
    <p:extLst>
      <p:ext uri="{BB962C8B-B14F-4D97-AF65-F5344CB8AC3E}">
        <p14:creationId xmlns:p14="http://schemas.microsoft.com/office/powerpoint/2010/main" val="379874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A6A32B0-69AF-4AA3-918D-4B4C0D597EE3}" type="slidenum">
              <a:rPr lang="en-US" altLang="en-US" sz="1200" smtClean="0">
                <a:latin typeface="Arial" panose="020B0604020202020204" pitchFamily="34" charset="0"/>
              </a:rPr>
              <a:pPr/>
              <a:t>20</a:t>
            </a:fld>
            <a:endParaRPr lang="en-US" altLang="en-US" sz="1200" smtClean="0">
              <a:latin typeface="Arial" panose="020B0604020202020204" pitchFamily="34" charset="0"/>
            </a:endParaRPr>
          </a:p>
        </p:txBody>
      </p:sp>
    </p:spTree>
    <p:extLst>
      <p:ext uri="{BB962C8B-B14F-4D97-AF65-F5344CB8AC3E}">
        <p14:creationId xmlns:p14="http://schemas.microsoft.com/office/powerpoint/2010/main" val="358235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8CD6BF0-8F89-4E1E-A3AB-04B700EF0656}" type="slidenum">
              <a:rPr lang="en-US" altLang="en-US" sz="1200" smtClean="0">
                <a:latin typeface="Arial" panose="020B0604020202020204" pitchFamily="34" charset="0"/>
              </a:rPr>
              <a:pPr/>
              <a:t>21</a:t>
            </a:fld>
            <a:endParaRPr lang="en-US" altLang="en-US" sz="1200" smtClean="0">
              <a:latin typeface="Arial" panose="020B0604020202020204" pitchFamily="34" charset="0"/>
            </a:endParaRPr>
          </a:p>
        </p:txBody>
      </p:sp>
    </p:spTree>
    <p:extLst>
      <p:ext uri="{BB962C8B-B14F-4D97-AF65-F5344CB8AC3E}">
        <p14:creationId xmlns:p14="http://schemas.microsoft.com/office/powerpoint/2010/main" val="381486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4A93362-D6BE-47A7-BD22-A00B4EC9988C}" type="slidenum">
              <a:rPr lang="en-US" altLang="en-US" sz="1200" smtClean="0">
                <a:latin typeface="Arial" panose="020B0604020202020204" pitchFamily="34" charset="0"/>
              </a:rPr>
              <a:pPr/>
              <a:t>22</a:t>
            </a:fld>
            <a:endParaRPr lang="en-US" altLang="en-US" sz="1200" smtClean="0">
              <a:latin typeface="Arial" panose="020B0604020202020204" pitchFamily="34" charset="0"/>
            </a:endParaRPr>
          </a:p>
        </p:txBody>
      </p:sp>
    </p:spTree>
    <p:extLst>
      <p:ext uri="{BB962C8B-B14F-4D97-AF65-F5344CB8AC3E}">
        <p14:creationId xmlns:p14="http://schemas.microsoft.com/office/powerpoint/2010/main" val="3136384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AC0CB5E-97DA-4C88-BC91-21974D0DA264}" type="slidenum">
              <a:rPr lang="en-US" altLang="en-US" sz="1200" smtClean="0">
                <a:latin typeface="Arial" panose="020B0604020202020204" pitchFamily="34" charset="0"/>
              </a:rPr>
              <a:pPr/>
              <a:t>23</a:t>
            </a:fld>
            <a:endParaRPr lang="en-US" altLang="en-US" sz="1200" smtClean="0">
              <a:latin typeface="Arial" panose="020B0604020202020204" pitchFamily="34" charset="0"/>
            </a:endParaRPr>
          </a:p>
        </p:txBody>
      </p:sp>
    </p:spTree>
    <p:extLst>
      <p:ext uri="{BB962C8B-B14F-4D97-AF65-F5344CB8AC3E}">
        <p14:creationId xmlns:p14="http://schemas.microsoft.com/office/powerpoint/2010/main" val="210292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68AAC40-C7E7-492D-8A5A-A169BCEC7837}" type="slidenum">
              <a:rPr lang="en-US" altLang="en-US" sz="1200" smtClean="0">
                <a:latin typeface="Arial" panose="020B0604020202020204" pitchFamily="34" charset="0"/>
              </a:rPr>
              <a:pPr/>
              <a:t>24</a:t>
            </a:fld>
            <a:endParaRPr lang="en-US" altLang="en-US" sz="1200" smtClean="0">
              <a:latin typeface="Arial" panose="020B0604020202020204" pitchFamily="34" charset="0"/>
            </a:endParaRPr>
          </a:p>
        </p:txBody>
      </p:sp>
    </p:spTree>
    <p:extLst>
      <p:ext uri="{BB962C8B-B14F-4D97-AF65-F5344CB8AC3E}">
        <p14:creationId xmlns:p14="http://schemas.microsoft.com/office/powerpoint/2010/main" val="129423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8C08474-52C0-4905-B8A6-80B8109FCD03}" type="slidenum">
              <a:rPr lang="en-US" altLang="en-US" sz="1200" smtClean="0">
                <a:latin typeface="Arial" panose="020B0604020202020204" pitchFamily="34" charset="0"/>
              </a:rPr>
              <a:pPr/>
              <a:t>25</a:t>
            </a:fld>
            <a:endParaRPr lang="en-US" altLang="en-US" sz="1200" smtClean="0">
              <a:latin typeface="Arial" panose="020B0604020202020204" pitchFamily="34" charset="0"/>
            </a:endParaRPr>
          </a:p>
        </p:txBody>
      </p:sp>
    </p:spTree>
    <p:extLst>
      <p:ext uri="{BB962C8B-B14F-4D97-AF65-F5344CB8AC3E}">
        <p14:creationId xmlns:p14="http://schemas.microsoft.com/office/powerpoint/2010/main" val="3083326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odyPr>
          <a:lstStyle>
            <a:lvl1pPr algn="r">
              <a:buNone/>
              <a:defRPr sz="4800" b="1" cap="none" baseline="0">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p:txBody>
          <a:bodyPr/>
          <a:lstStyle>
            <a:extLst/>
          </a:lstStyle>
          <a:p>
            <a:fld id="{A81D8587-F0F0-4E71-AEC1-8DDE4B7CEF7F}" type="slidenum">
              <a:rPr lang="en-US" smtClean="0"/>
              <a:t>‹#›</a:t>
            </a:fld>
            <a:endParaRPr lang="en-US"/>
          </a:p>
        </p:txBody>
      </p:sp>
      <p:pic>
        <p:nvPicPr>
          <p:cNvPr id="5" name="Picture 3" descr="Q:\SAS\Project Folders\BJA BWC TTA\Admin\Images\15-CNA-logo-H.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92780" y="5339442"/>
            <a:ext cx="2758440" cy="985157"/>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27" name="Picture 3" descr="Q:\SAS\Project Folders\BJA BWC TTA\Admin\Images\15-CNA-logo-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51760" y="228600"/>
            <a:ext cx="3840480"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A81D8587-F0F0-4E71-AEC1-8DDE4B7CEF7F}"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1026" name="Picture 2" descr="Q:\SAS\Project Folders\BJA BWC TTA\Admin\Images\15-CNA-logo-V.smal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453" r="18453"/>
          <a:stretch/>
        </p:blipFill>
        <p:spPr bwMode="auto">
          <a:xfrm>
            <a:off x="7614642" y="6019800"/>
            <a:ext cx="925513"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extLst/>
          </a:lstStyle>
          <a:p>
            <a:fld id="{A81D8587-F0F0-4E71-AEC1-8DDE4B7CEF7F}"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pic>
        <p:nvPicPr>
          <p:cNvPr id="5" name="Picture 2" descr="Q:\SAS\Project Folders\BJA BWC TTA\Admin\Images\15-CNA-logo-V.smal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453" r="18453"/>
          <a:stretch/>
        </p:blipFill>
        <p:spPr bwMode="auto">
          <a:xfrm>
            <a:off x="7614642" y="6019800"/>
            <a:ext cx="92551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1053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5" name="Content Placeholder 4"/>
          <p:cNvSpPr>
            <a:spLocks noGrp="1"/>
          </p:cNvSpPr>
          <p:nvPr>
            <p:ph sz="quarter" idx="2"/>
          </p:nvPr>
        </p:nvSpPr>
        <p:spPr>
          <a:xfrm>
            <a:off x="457200" y="1600200"/>
            <a:ext cx="4040188" cy="4572000"/>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600200"/>
            <a:ext cx="4041775" cy="4572000"/>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extLst/>
          </a:lstStyle>
          <a:p>
            <a:fld id="{A81D8587-F0F0-4E71-AEC1-8DDE4B7CEF7F}" type="slidenum">
              <a:rPr lang="en-US" smtClean="0"/>
              <a:t>‹#›</a:t>
            </a:fld>
            <a:endParaRPr lang="en-US"/>
          </a:p>
        </p:txBody>
      </p:sp>
      <p:pic>
        <p:nvPicPr>
          <p:cNvPr id="7" name="Picture 2" descr="Q:\SAS\Project Folders\BJA BWC TTA\Admin\Images\15-CNA-logo-V.smal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453" r="18453"/>
          <a:stretch/>
        </p:blipFill>
        <p:spPr bwMode="auto">
          <a:xfrm>
            <a:off x="7614642" y="6019800"/>
            <a:ext cx="925513"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1074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lumns with Titl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44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44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230437"/>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230437"/>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extLst/>
          </a:lstStyle>
          <a:p>
            <a:fld id="{A81D8587-F0F0-4E71-AEC1-8DDE4B7CEF7F}" type="slidenum">
              <a:rPr lang="en-US" smtClean="0"/>
              <a:t>‹#›</a:t>
            </a:fld>
            <a:endParaRPr lang="en-US"/>
          </a:p>
        </p:txBody>
      </p:sp>
      <p:pic>
        <p:nvPicPr>
          <p:cNvPr id="8" name="Picture 2" descr="Q:\SAS\Project Folders\BJA BWC TTA\Admin\Images\15-CNA-logo-V.small.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453" r="18453"/>
          <a:stretch/>
        </p:blipFill>
        <p:spPr bwMode="auto">
          <a:xfrm>
            <a:off x="7614642" y="6019800"/>
            <a:ext cx="925513"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age Number Onl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A81D8587-F0F0-4E71-AEC1-8DDE4B7CEF7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age">
    <p:bg>
      <p:bgRef idx="1003">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0">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8" name="Slide Number Placeholder 17"/>
          <p:cNvSpPr>
            <a:spLocks noGrp="1"/>
          </p:cNvSpPr>
          <p:nvPr>
            <p:ph type="sldNum" sz="quarter" idx="4"/>
          </p:nvPr>
        </p:nvSpPr>
        <p:spPr>
          <a:xfrm>
            <a:off x="8534400" y="6407944"/>
            <a:ext cx="478632" cy="365125"/>
          </a:xfrm>
          <a:prstGeom prst="rect">
            <a:avLst/>
          </a:prstGeom>
        </p:spPr>
        <p:txBody>
          <a:bodyPr vert="horz" anchor="ctr"/>
          <a:lstStyle>
            <a:lvl1pPr algn="r" eaLnBrk="1" latinLnBrk="0" hangingPunct="1">
              <a:defRPr kumimoji="0" sz="1400" b="0">
                <a:solidFill>
                  <a:schemeClr val="tx1"/>
                </a:solidFill>
              </a:defRPr>
            </a:lvl1pPr>
            <a:extLst/>
          </a:lstStyle>
          <a:p>
            <a:fld id="{A81D8587-F0F0-4E71-AEC1-8DDE4B7CEF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70" r:id="rId4"/>
    <p:sldLayoutId id="2147483669" r:id="rId5"/>
    <p:sldLayoutId id="2147483665" r:id="rId6"/>
    <p:sldLayoutId id="2147483667" r:id="rId7"/>
    <p:sldLayoutId id="2147483668" r:id="rId8"/>
  </p:sldLayoutIdLst>
  <p:timing>
    <p:tnLst>
      <p:par>
        <p:cTn id="1" dur="indefinite" restart="never" nodeType="tmRoot"/>
      </p:par>
    </p:tnLst>
  </p:timing>
  <p:hf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100000"/>
        <a:buFont typeface="Lucida Sans Unicode" panose="020B0602030504020204" pitchFamily="34" charset="0"/>
        <a:buChar char="‣"/>
        <a:defRPr kumimoji="0" sz="2700" b="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Lucida Sans Unicode" panose="020B0602030504020204" pitchFamily="34" charset="0"/>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1"/>
        </a:buClr>
        <a:buSzPct val="100000"/>
        <a:buFont typeface="Lucida Sans Unicode" panose="020B0602030504020204" pitchFamily="34" charset="0"/>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1"/>
        </a:buClr>
        <a:buFont typeface="Lucida Sans Unicode" panose="020B0602030504020204" pitchFamily="34" charset="0"/>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1"/>
        </a:buClr>
        <a:buFont typeface="Lucida Sans Unicode" panose="020B0602030504020204" pitchFamily="34" charset="0"/>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bwctta.com/resources/bwc-resources/key-trends-body-worn-camera-policie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ja.gov/bwc"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829761"/>
          </a:xfrm>
        </p:spPr>
        <p:txBody>
          <a:bodyPr/>
          <a:lstStyle/>
          <a:p>
            <a:r>
              <a:rPr lang="en-US" dirty="0">
                <a:effectLst/>
              </a:rPr>
              <a:t>Body-Worn Camera </a:t>
            </a:r>
            <a:r>
              <a:rPr lang="en-US" dirty="0" smtClean="0">
                <a:effectLst/>
              </a:rPr>
              <a:t/>
            </a:r>
            <a:br>
              <a:rPr lang="en-US" dirty="0" smtClean="0">
                <a:effectLst/>
              </a:rPr>
            </a:br>
            <a:r>
              <a:rPr lang="en-US" dirty="0" smtClean="0">
                <a:effectLst/>
              </a:rPr>
              <a:t>Policy </a:t>
            </a:r>
            <a:r>
              <a:rPr lang="en-US" dirty="0">
                <a:effectLst/>
              </a:rPr>
              <a:t>Issues and Trends</a:t>
            </a:r>
            <a:endParaRPr lang="en-US" dirty="0"/>
          </a:p>
        </p:txBody>
      </p:sp>
      <p:sp>
        <p:nvSpPr>
          <p:cNvPr id="3" name="Subtitle 2"/>
          <p:cNvSpPr>
            <a:spLocks noGrp="1"/>
          </p:cNvSpPr>
          <p:nvPr>
            <p:ph type="subTitle" idx="1"/>
          </p:nvPr>
        </p:nvSpPr>
        <p:spPr>
          <a:xfrm>
            <a:off x="381000" y="3611606"/>
            <a:ext cx="8382000" cy="1265193"/>
          </a:xfrm>
        </p:spPr>
        <p:txBody>
          <a:bodyPr>
            <a:noAutofit/>
          </a:bodyPr>
          <a:lstStyle/>
          <a:p>
            <a:pPr>
              <a:spcBef>
                <a:spcPct val="0"/>
              </a:spcBef>
              <a:buClrTx/>
              <a:buSzTx/>
            </a:pPr>
            <a:r>
              <a:rPr lang="en-US" altLang="en-US" sz="2000" dirty="0"/>
              <a:t>Dr. Michael </a:t>
            </a:r>
            <a:r>
              <a:rPr lang="en-US" altLang="en-US" sz="2000" dirty="0" smtClean="0"/>
              <a:t>White, BWC TTA Co-Director </a:t>
            </a:r>
            <a:r>
              <a:rPr lang="en-US" altLang="en-US" sz="2000" dirty="0"/>
              <a:t>&amp; Professor, </a:t>
            </a:r>
            <a:endParaRPr lang="en-US" altLang="en-US" sz="2000" dirty="0" smtClean="0"/>
          </a:p>
          <a:p>
            <a:pPr>
              <a:spcBef>
                <a:spcPct val="0"/>
              </a:spcBef>
              <a:buClrTx/>
              <a:buSzTx/>
            </a:pPr>
            <a:r>
              <a:rPr lang="en-US" altLang="en-US" sz="2000" dirty="0" smtClean="0"/>
              <a:t>Arizona </a:t>
            </a:r>
            <a:r>
              <a:rPr lang="en-US" altLang="en-US" sz="2000" dirty="0"/>
              <a:t>State University </a:t>
            </a:r>
          </a:p>
          <a:p>
            <a:pPr>
              <a:spcBef>
                <a:spcPct val="0"/>
              </a:spcBef>
              <a:buClrTx/>
              <a:buSzTx/>
            </a:pPr>
            <a:r>
              <a:rPr lang="en-US" altLang="en-US" sz="2000" dirty="0"/>
              <a:t>Dr. Charles </a:t>
            </a:r>
            <a:r>
              <a:rPr lang="en-US" altLang="en-US" sz="2000" dirty="0" smtClean="0"/>
              <a:t>Katz, Professor</a:t>
            </a:r>
            <a:r>
              <a:rPr lang="en-US" altLang="en-US" sz="2000" dirty="0"/>
              <a:t>, Arizona State University</a:t>
            </a:r>
            <a:endParaRPr lang="en-US" sz="2000" dirty="0"/>
          </a:p>
        </p:txBody>
      </p:sp>
    </p:spTree>
    <p:extLst>
      <p:ext uri="{BB962C8B-B14F-4D97-AF65-F5344CB8AC3E}">
        <p14:creationId xmlns:p14="http://schemas.microsoft.com/office/powerpoint/2010/main" val="108635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1D8587-F0F0-4E71-AEC1-8DDE4B7CEF7F}" type="slidenum">
              <a:rPr lang="en-US" smtClean="0"/>
              <a:t>10</a:t>
            </a:fld>
            <a:endParaRPr lang="en-US"/>
          </a:p>
        </p:txBody>
      </p:sp>
      <p:sp>
        <p:nvSpPr>
          <p:cNvPr id="4" name="Title 3"/>
          <p:cNvSpPr>
            <a:spLocks noGrp="1"/>
          </p:cNvSpPr>
          <p:nvPr>
            <p:ph type="title"/>
          </p:nvPr>
        </p:nvSpPr>
        <p:spPr>
          <a:xfrm>
            <a:off x="381000" y="762000"/>
            <a:ext cx="8229600" cy="487362"/>
          </a:xfrm>
        </p:spPr>
        <p:txBody>
          <a:bodyPr>
            <a:normAutofit fontScale="90000"/>
          </a:bodyPr>
          <a:lstStyle/>
          <a:p>
            <a:pPr algn="ctr"/>
            <a:r>
              <a:rPr lang="en-US" sz="2200" dirty="0"/>
              <a:t>Activation Compliance, New Orleans PD, May 2015 through October 2016</a:t>
            </a:r>
            <a:r>
              <a:rPr lang="en-US" dirty="0"/>
              <a:t/>
            </a:r>
            <a:br>
              <a:rPr lang="en-US" dirty="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44276" cy="34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739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800" dirty="0" smtClean="0"/>
          </a:p>
          <a:p>
            <a:endParaRPr lang="en-US" sz="2800" dirty="0"/>
          </a:p>
        </p:txBody>
      </p:sp>
      <p:sp>
        <p:nvSpPr>
          <p:cNvPr id="3" name="Slide Number Placeholder 2"/>
          <p:cNvSpPr>
            <a:spLocks noGrp="1"/>
          </p:cNvSpPr>
          <p:nvPr>
            <p:ph type="sldNum" sz="quarter" idx="12"/>
          </p:nvPr>
        </p:nvSpPr>
        <p:spPr/>
        <p:txBody>
          <a:bodyPr/>
          <a:lstStyle/>
          <a:p>
            <a:fld id="{A81D8587-F0F0-4E71-AEC1-8DDE4B7CEF7F}" type="slidenum">
              <a:rPr lang="en-US" smtClean="0"/>
              <a:t>11</a:t>
            </a:fld>
            <a:endParaRPr lang="en-US"/>
          </a:p>
        </p:txBody>
      </p:sp>
      <p:sp>
        <p:nvSpPr>
          <p:cNvPr id="4" name="Title 3"/>
          <p:cNvSpPr>
            <a:spLocks noGrp="1"/>
          </p:cNvSpPr>
          <p:nvPr>
            <p:ph type="title"/>
          </p:nvPr>
        </p:nvSpPr>
        <p:spPr>
          <a:xfrm>
            <a:off x="457200" y="2743200"/>
            <a:ext cx="8229600" cy="1143000"/>
          </a:xfrm>
        </p:spPr>
        <p:txBody>
          <a:bodyPr>
            <a:normAutofit fontScale="90000"/>
          </a:bodyPr>
          <a:lstStyle/>
          <a:p>
            <a:pPr algn="ctr"/>
            <a:r>
              <a:rPr lang="en-US" sz="4400" dirty="0"/>
              <a:t>BJA BWC Policy and Implementation Program (PIP)</a:t>
            </a:r>
            <a:r>
              <a:rPr lang="en-US" dirty="0"/>
              <a:t/>
            </a:r>
            <a:br>
              <a:rPr lang="en-US" dirty="0"/>
            </a:br>
            <a:endParaRPr lang="en-US" dirty="0"/>
          </a:p>
        </p:txBody>
      </p:sp>
    </p:spTree>
    <p:extLst>
      <p:ext uri="{BB962C8B-B14F-4D97-AF65-F5344CB8AC3E}">
        <p14:creationId xmlns:p14="http://schemas.microsoft.com/office/powerpoint/2010/main" val="957565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defRPr/>
            </a:pPr>
            <a:r>
              <a:rPr lang="en-US" sz="2800" dirty="0"/>
              <a:t>BJA BWC Policy and Implementation Program (PIP)</a:t>
            </a:r>
            <a:endParaRPr lang="en-US" altLang="en-US" sz="2800" dirty="0" smtClean="0"/>
          </a:p>
        </p:txBody>
      </p:sp>
      <p:sp>
        <p:nvSpPr>
          <p:cNvPr id="24579" name="Content Placeholder 2"/>
          <p:cNvSpPr>
            <a:spLocks noGrp="1"/>
          </p:cNvSpPr>
          <p:nvPr>
            <p:ph idx="1"/>
          </p:nvPr>
        </p:nvSpPr>
        <p:spPr/>
        <p:txBody>
          <a:bodyPr/>
          <a:lstStyle/>
          <a:p>
            <a:r>
              <a:rPr lang="en-US" altLang="en-US" dirty="0" smtClean="0"/>
              <a:t>2015: 73 awards totaling $19.3 Million</a:t>
            </a:r>
          </a:p>
          <a:p>
            <a:r>
              <a:rPr lang="en-US" altLang="en-US" dirty="0" smtClean="0"/>
              <a:t>2016: 106 awards totaling $16.9 million</a:t>
            </a:r>
          </a:p>
          <a:p>
            <a:r>
              <a:rPr lang="en-US" altLang="en-US" dirty="0" smtClean="0"/>
              <a:t>2017: 80+ awards totaling ~$14 million</a:t>
            </a:r>
          </a:p>
          <a:p>
            <a:endParaRPr lang="en-US" altLang="en-US" dirty="0" smtClean="0"/>
          </a:p>
          <a:p>
            <a:r>
              <a:rPr lang="en-US" altLang="en-US" dirty="0" smtClean="0"/>
              <a:t>Training and Technical Assistance (TTA) Team </a:t>
            </a:r>
          </a:p>
          <a:p>
            <a:pPr lvl="1"/>
            <a:r>
              <a:rPr lang="en-US" altLang="en-US" sz="2200" b="1" dirty="0" smtClean="0"/>
              <a:t>Wide range of support services</a:t>
            </a:r>
          </a:p>
          <a:p>
            <a:pPr lvl="1"/>
            <a:r>
              <a:rPr lang="en-US" altLang="en-US" sz="2200" b="1" dirty="0" smtClean="0"/>
              <a:t>Administrative policy review</a:t>
            </a:r>
          </a:p>
          <a:p>
            <a:pPr lvl="1"/>
            <a:r>
              <a:rPr lang="en-US" altLang="en-US" sz="2200" b="1" dirty="0" smtClean="0"/>
              <a:t>BWC TTA website (http://www.bwctta.com/)</a:t>
            </a:r>
          </a:p>
          <a:p>
            <a:pPr lvl="1"/>
            <a:endParaRPr lang="en-US" altLang="en-US" dirty="0" smtClean="0"/>
          </a:p>
          <a:p>
            <a:endParaRPr lang="en-US" altLang="en-US" dirty="0" smtClean="0"/>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145087"/>
            <a:ext cx="35814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59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000" dirty="0"/>
              <a:t>Grantees can access 10% of funds immediately upon reward </a:t>
            </a:r>
          </a:p>
          <a:p>
            <a:endParaRPr lang="en-US" altLang="en-US" sz="2000" dirty="0"/>
          </a:p>
          <a:p>
            <a:r>
              <a:rPr lang="en-US" altLang="en-US" sz="2000" dirty="0"/>
              <a:t>To access remaining funds, grantee submits their BWC policy to the TTA team </a:t>
            </a:r>
            <a:r>
              <a:rPr lang="en-US" altLang="en-US" sz="2000" dirty="0" smtClean="0"/>
              <a:t>and assurances are made that the policy development process was </a:t>
            </a:r>
            <a:r>
              <a:rPr lang="en-US" altLang="en-US" sz="2000" b="1" dirty="0" smtClean="0"/>
              <a:t>comprehensive</a:t>
            </a:r>
            <a:r>
              <a:rPr lang="en-US" altLang="en-US" sz="2000" dirty="0" smtClean="0"/>
              <a:t> and </a:t>
            </a:r>
            <a:r>
              <a:rPr lang="en-US" altLang="en-US" sz="2000" b="1" dirty="0" smtClean="0"/>
              <a:t>deliberate</a:t>
            </a:r>
            <a:r>
              <a:rPr lang="en-US" altLang="en-US" sz="2000" dirty="0" smtClean="0"/>
              <a:t>.</a:t>
            </a:r>
            <a:endParaRPr lang="en-US" altLang="en-US" sz="2000" dirty="0"/>
          </a:p>
          <a:p>
            <a:pPr lvl="1"/>
            <a:r>
              <a:rPr lang="en-US" altLang="en-US" sz="1800" dirty="0"/>
              <a:t>TTA team reviews the policy with the Policy Review Scorecard framework</a:t>
            </a:r>
          </a:p>
          <a:p>
            <a:pPr lvl="1"/>
            <a:r>
              <a:rPr lang="en-US" altLang="en-US" sz="1800" dirty="0"/>
              <a:t>Assessment of policy </a:t>
            </a:r>
            <a:r>
              <a:rPr lang="en-US" altLang="en-US" sz="1800" dirty="0" smtClean="0"/>
              <a:t>considerations against core 41 elements</a:t>
            </a:r>
            <a:endParaRPr lang="en-US" altLang="en-US" sz="1800" dirty="0"/>
          </a:p>
          <a:p>
            <a:pPr lvl="1"/>
            <a:r>
              <a:rPr lang="en-US" altLang="en-US" sz="1800" dirty="0"/>
              <a:t>TTA team works with grantee to modify policy (as </a:t>
            </a:r>
            <a:r>
              <a:rPr lang="en-US" altLang="en-US" sz="1800" dirty="0" smtClean="0"/>
              <a:t>needed)</a:t>
            </a:r>
            <a:endParaRPr lang="en-US" dirty="0"/>
          </a:p>
        </p:txBody>
      </p:sp>
      <p:sp>
        <p:nvSpPr>
          <p:cNvPr id="3" name="Slide Number Placeholder 2"/>
          <p:cNvSpPr>
            <a:spLocks noGrp="1"/>
          </p:cNvSpPr>
          <p:nvPr>
            <p:ph type="sldNum" sz="quarter" idx="12"/>
          </p:nvPr>
        </p:nvSpPr>
        <p:spPr/>
        <p:txBody>
          <a:bodyPr/>
          <a:lstStyle/>
          <a:p>
            <a:fld id="{A81D8587-F0F0-4E71-AEC1-8DDE4B7CEF7F}" type="slidenum">
              <a:rPr lang="en-US" smtClean="0"/>
              <a:t>13</a:t>
            </a:fld>
            <a:endParaRPr lang="en-US"/>
          </a:p>
        </p:txBody>
      </p:sp>
      <p:sp>
        <p:nvSpPr>
          <p:cNvPr id="4" name="Title 3"/>
          <p:cNvSpPr>
            <a:spLocks noGrp="1"/>
          </p:cNvSpPr>
          <p:nvPr>
            <p:ph type="title"/>
          </p:nvPr>
        </p:nvSpPr>
        <p:spPr/>
        <p:txBody>
          <a:bodyPr/>
          <a:lstStyle/>
          <a:p>
            <a:r>
              <a:rPr lang="en-US" altLang="en-US" dirty="0"/>
              <a:t>Policy Review Process</a:t>
            </a:r>
            <a:endParaRPr lang="en-US" dirty="0"/>
          </a:p>
        </p:txBody>
      </p:sp>
    </p:spTree>
    <p:extLst>
      <p:ext uri="{BB962C8B-B14F-4D97-AF65-F5344CB8AC3E}">
        <p14:creationId xmlns:p14="http://schemas.microsoft.com/office/powerpoint/2010/main" val="2045563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400" dirty="0"/>
              <a:t>Overview of Scorecard and Review Process</a:t>
            </a:r>
            <a:endParaRPr lang="en-US" dirty="0"/>
          </a:p>
        </p:txBody>
      </p:sp>
      <p:sp>
        <p:nvSpPr>
          <p:cNvPr id="5" name="Content Placeholder 4"/>
          <p:cNvSpPr>
            <a:spLocks noGrp="1"/>
          </p:cNvSpPr>
          <p:nvPr>
            <p:ph sz="quarter" idx="2"/>
          </p:nvPr>
        </p:nvSpPr>
        <p:spPr/>
        <p:txBody>
          <a:bodyPr>
            <a:normAutofit/>
          </a:bodyPr>
          <a:lstStyle/>
          <a:p>
            <a:r>
              <a:rPr lang="en-US" sz="2000" dirty="0"/>
              <a:t>Eleven areas of BWC policy covering 41 specific </a:t>
            </a:r>
            <a:r>
              <a:rPr lang="en-US" sz="2000" dirty="0" smtClean="0"/>
              <a:t>issues</a:t>
            </a:r>
          </a:p>
          <a:p>
            <a:pPr marL="109728" indent="0">
              <a:buNone/>
            </a:pPr>
            <a:endParaRPr lang="en-US" sz="2000" dirty="0"/>
          </a:p>
          <a:p>
            <a:r>
              <a:rPr lang="en-US" sz="2000" dirty="0">
                <a:solidFill>
                  <a:srgbClr val="FF0000"/>
                </a:solidFill>
              </a:rPr>
              <a:t>Mandatory</a:t>
            </a:r>
            <a:r>
              <a:rPr lang="en-US" sz="2000" dirty="0"/>
              <a:t>  issues must be covered in policy to pass (n=17) </a:t>
            </a:r>
          </a:p>
          <a:p>
            <a:pPr marL="109728" indent="0">
              <a:buNone/>
            </a:pPr>
            <a:endParaRPr lang="en-US" sz="2000" dirty="0"/>
          </a:p>
          <a:p>
            <a:r>
              <a:rPr lang="en-US" sz="2000" dirty="0"/>
              <a:t>Score of 80% or better total (17/17 for mandatory issues) </a:t>
            </a:r>
          </a:p>
          <a:p>
            <a:endParaRPr lang="en-US" sz="2000" dirty="0"/>
          </a:p>
          <a:p>
            <a:r>
              <a:rPr lang="en-US" sz="2000" dirty="0"/>
              <a:t>Comprehensiveness only, </a:t>
            </a:r>
            <a:r>
              <a:rPr lang="en-US" sz="2000" dirty="0">
                <a:solidFill>
                  <a:srgbClr val="FF0000"/>
                </a:solidFill>
              </a:rPr>
              <a:t>not prescriptive nor directional</a:t>
            </a:r>
          </a:p>
          <a:p>
            <a:endParaRPr lang="en-US" dirty="0"/>
          </a:p>
        </p:txBody>
      </p:sp>
      <p:sp>
        <p:nvSpPr>
          <p:cNvPr id="3" name="Slide Number Placeholder 2"/>
          <p:cNvSpPr>
            <a:spLocks noGrp="1"/>
          </p:cNvSpPr>
          <p:nvPr>
            <p:ph type="sldNum" sz="quarter" idx="12"/>
          </p:nvPr>
        </p:nvSpPr>
        <p:spPr/>
        <p:txBody>
          <a:bodyPr/>
          <a:lstStyle/>
          <a:p>
            <a:fld id="{A81D8587-F0F0-4E71-AEC1-8DDE4B7CEF7F}" type="slidenum">
              <a:rPr lang="en-US" smtClean="0"/>
              <a:t>14</a:t>
            </a:fld>
            <a:endParaRPr lang="en-US"/>
          </a:p>
        </p:txBody>
      </p:sp>
      <p:pic>
        <p:nvPicPr>
          <p:cNvPr id="9" name="Content Placeholder 8"/>
          <p:cNvPicPr>
            <a:picLocks noGrp="1" noChangeAspect="1"/>
          </p:cNvPicPr>
          <p:nvPr>
            <p:ph sz="quarter" idx="4"/>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4495800" y="1447800"/>
            <a:ext cx="4368292" cy="4038600"/>
          </a:xfrm>
          <a:prstGeom prst="rect">
            <a:avLst/>
          </a:prstGeom>
        </p:spPr>
      </p:pic>
    </p:spTree>
    <p:extLst>
      <p:ext uri="{BB962C8B-B14F-4D97-AF65-F5344CB8AC3E}">
        <p14:creationId xmlns:p14="http://schemas.microsoft.com/office/powerpoint/2010/main" val="139006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371600"/>
            <a:ext cx="8229600" cy="4525963"/>
          </a:xfrm>
        </p:spPr>
        <p:txBody>
          <a:bodyPr>
            <a:normAutofit fontScale="92500" lnSpcReduction="10000"/>
          </a:bodyPr>
          <a:lstStyle/>
          <a:p>
            <a:pPr marL="566928" indent="-457200">
              <a:buAutoNum type="arabicPeriod"/>
            </a:pPr>
            <a:r>
              <a:rPr lang="en-US" altLang="en-US" sz="2800" dirty="0"/>
              <a:t>Policy Development</a:t>
            </a:r>
          </a:p>
          <a:p>
            <a:pPr marL="566928" indent="-457200">
              <a:buAutoNum type="arabicPeriod"/>
            </a:pPr>
            <a:r>
              <a:rPr lang="en-US" altLang="en-US" sz="2800" dirty="0"/>
              <a:t>General Issues</a:t>
            </a:r>
          </a:p>
          <a:p>
            <a:pPr marL="566928" indent="-457200">
              <a:buAutoNum type="arabicPeriod"/>
            </a:pPr>
            <a:r>
              <a:rPr lang="en-US" altLang="en-US" sz="2800" dirty="0"/>
              <a:t>Video Capture – Activation</a:t>
            </a:r>
          </a:p>
          <a:p>
            <a:pPr marL="566928" indent="-457200">
              <a:buAutoNum type="arabicPeriod"/>
            </a:pPr>
            <a:r>
              <a:rPr lang="en-US" altLang="en-US" sz="2800" dirty="0"/>
              <a:t>Video Capture – Deactivation</a:t>
            </a:r>
          </a:p>
          <a:p>
            <a:pPr marL="566928" indent="-457200">
              <a:buAutoNum type="arabicPeriod"/>
            </a:pPr>
            <a:r>
              <a:rPr lang="en-US" altLang="en-US" sz="2800" dirty="0"/>
              <a:t>Data Transfer/Download</a:t>
            </a:r>
          </a:p>
          <a:p>
            <a:pPr marL="566928" indent="-457200">
              <a:buAutoNum type="arabicPeriod"/>
            </a:pPr>
            <a:r>
              <a:rPr lang="en-US" altLang="en-US" sz="2800" dirty="0"/>
              <a:t>Data Storage/Retention</a:t>
            </a:r>
          </a:p>
          <a:p>
            <a:pPr marL="566928" indent="-457200">
              <a:buAutoNum type="arabicPeriod"/>
            </a:pPr>
            <a:r>
              <a:rPr lang="en-US" altLang="en-US" sz="2800" dirty="0"/>
              <a:t>BWC Viewing</a:t>
            </a:r>
          </a:p>
          <a:p>
            <a:pPr marL="566928" indent="-457200">
              <a:buAutoNum type="arabicPeriod"/>
            </a:pPr>
            <a:r>
              <a:rPr lang="en-US" altLang="en-US" sz="2800" dirty="0"/>
              <a:t>BWC Training</a:t>
            </a:r>
          </a:p>
          <a:p>
            <a:pPr marL="566928" indent="-457200">
              <a:buAutoNum type="arabicPeriod"/>
            </a:pPr>
            <a:r>
              <a:rPr lang="en-US" altLang="en-US" sz="2800" dirty="0"/>
              <a:t>Public Release</a:t>
            </a:r>
          </a:p>
          <a:p>
            <a:pPr marL="566928" indent="-457200">
              <a:buAutoNum type="arabicPeriod"/>
            </a:pPr>
            <a:r>
              <a:rPr lang="en-US" altLang="en-US" sz="2800" dirty="0"/>
              <a:t>Policy and Program Evaluation</a:t>
            </a:r>
          </a:p>
          <a:p>
            <a:pPr marL="566928" indent="-457200">
              <a:buAutoNum type="arabicPeriod"/>
            </a:pPr>
            <a:r>
              <a:rPr lang="en-US" altLang="en-US" sz="2800" dirty="0"/>
              <a:t>BWCs and Use of Force</a:t>
            </a:r>
          </a:p>
          <a:p>
            <a:endParaRPr lang="en-US" dirty="0"/>
          </a:p>
        </p:txBody>
      </p:sp>
      <p:sp>
        <p:nvSpPr>
          <p:cNvPr id="5" name="Slide Number Placeholder 4"/>
          <p:cNvSpPr>
            <a:spLocks noGrp="1"/>
          </p:cNvSpPr>
          <p:nvPr>
            <p:ph type="sldNum" sz="quarter" idx="12"/>
          </p:nvPr>
        </p:nvSpPr>
        <p:spPr/>
        <p:txBody>
          <a:bodyPr/>
          <a:lstStyle/>
          <a:p>
            <a:fld id="{A81D8587-F0F0-4E71-AEC1-8DDE4B7CEF7F}" type="slidenum">
              <a:rPr lang="en-US" smtClean="0"/>
              <a:t>15</a:t>
            </a:fld>
            <a:endParaRPr lang="en-US"/>
          </a:p>
        </p:txBody>
      </p:sp>
      <p:sp>
        <p:nvSpPr>
          <p:cNvPr id="6" name="Title 5"/>
          <p:cNvSpPr>
            <a:spLocks noGrp="1"/>
          </p:cNvSpPr>
          <p:nvPr>
            <p:ph type="title"/>
          </p:nvPr>
        </p:nvSpPr>
        <p:spPr/>
        <p:txBody>
          <a:bodyPr/>
          <a:lstStyle/>
          <a:p>
            <a:r>
              <a:rPr lang="en-US" altLang="en-US" dirty="0"/>
              <a:t>Scorecard Policy Areas</a:t>
            </a:r>
            <a:endParaRPr lang="en-US" dirty="0"/>
          </a:p>
        </p:txBody>
      </p:sp>
    </p:spTree>
    <p:extLst>
      <p:ext uri="{BB962C8B-B14F-4D97-AF65-F5344CB8AC3E}">
        <p14:creationId xmlns:p14="http://schemas.microsoft.com/office/powerpoint/2010/main" val="1419048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sz="2800" dirty="0" smtClean="0"/>
          </a:p>
          <a:p>
            <a:pPr algn="ctr"/>
            <a:endParaRPr lang="en-US" sz="2800" dirty="0"/>
          </a:p>
        </p:txBody>
      </p:sp>
      <p:sp>
        <p:nvSpPr>
          <p:cNvPr id="3" name="Slide Number Placeholder 2"/>
          <p:cNvSpPr>
            <a:spLocks noGrp="1"/>
          </p:cNvSpPr>
          <p:nvPr>
            <p:ph type="sldNum" sz="quarter" idx="12"/>
          </p:nvPr>
        </p:nvSpPr>
        <p:spPr/>
        <p:txBody>
          <a:bodyPr/>
          <a:lstStyle/>
          <a:p>
            <a:fld id="{A81D8587-F0F0-4E71-AEC1-8DDE4B7CEF7F}" type="slidenum">
              <a:rPr lang="en-US" smtClean="0"/>
              <a:t>16</a:t>
            </a:fld>
            <a:endParaRPr lang="en-US"/>
          </a:p>
        </p:txBody>
      </p:sp>
      <p:sp>
        <p:nvSpPr>
          <p:cNvPr id="4" name="Title 3"/>
          <p:cNvSpPr>
            <a:spLocks noGrp="1"/>
          </p:cNvSpPr>
          <p:nvPr>
            <p:ph type="title"/>
          </p:nvPr>
        </p:nvSpPr>
        <p:spPr>
          <a:xfrm>
            <a:off x="457200" y="2667000"/>
            <a:ext cx="8229600" cy="1143000"/>
          </a:xfrm>
        </p:spPr>
        <p:txBody>
          <a:bodyPr>
            <a:normAutofit fontScale="90000"/>
          </a:bodyPr>
          <a:lstStyle/>
          <a:p>
            <a:pPr algn="ctr"/>
            <a:r>
              <a:rPr lang="en-US" sz="4400" dirty="0" smtClean="0"/>
              <a:t>Policy Analysis of Year 1-2 PIP Sites</a:t>
            </a:r>
            <a:endParaRPr lang="en-US" dirty="0"/>
          </a:p>
        </p:txBody>
      </p:sp>
    </p:spTree>
    <p:extLst>
      <p:ext uri="{BB962C8B-B14F-4D97-AF65-F5344CB8AC3E}">
        <p14:creationId xmlns:p14="http://schemas.microsoft.com/office/powerpoint/2010/main" val="4095123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16075"/>
            <a:ext cx="8229600" cy="4256088"/>
          </a:xfrm>
        </p:spPr>
      </p:pic>
      <p:sp>
        <p:nvSpPr>
          <p:cNvPr id="3" name="Title 2"/>
          <p:cNvSpPr>
            <a:spLocks noGrp="1"/>
          </p:cNvSpPr>
          <p:nvPr>
            <p:ph type="title"/>
          </p:nvPr>
        </p:nvSpPr>
        <p:spPr/>
        <p:txBody>
          <a:bodyPr>
            <a:normAutofit fontScale="90000"/>
          </a:bodyPr>
          <a:lstStyle/>
          <a:p>
            <a:pPr>
              <a:defRPr/>
            </a:pPr>
            <a:r>
              <a:rPr lang="en-US" dirty="0" smtClean="0"/>
              <a:t>The Policy Analysis- 129 </a:t>
            </a:r>
            <a:r>
              <a:rPr lang="en-US" dirty="0"/>
              <a:t>PIP agencies</a:t>
            </a:r>
          </a:p>
        </p:txBody>
      </p:sp>
      <p:sp>
        <p:nvSpPr>
          <p:cNvPr id="30724" name="Rectangle 1"/>
          <p:cNvSpPr>
            <a:spLocks noChangeArrowheads="1"/>
          </p:cNvSpPr>
          <p:nvPr/>
        </p:nvSpPr>
        <p:spPr bwMode="auto">
          <a:xfrm>
            <a:off x="2286000" y="5872163"/>
            <a:ext cx="350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i="1">
                <a:solidFill>
                  <a:srgbClr val="000000"/>
                </a:solidFill>
              </a:rPr>
              <a:t>FY 15 -54 agencies (red)</a:t>
            </a:r>
          </a:p>
          <a:p>
            <a:pPr algn="ctr"/>
            <a:r>
              <a:rPr lang="en-US" altLang="en-US" i="1">
                <a:solidFill>
                  <a:srgbClr val="000000"/>
                </a:solidFill>
              </a:rPr>
              <a:t>FY 16 -75 agencies (blue)</a:t>
            </a:r>
          </a:p>
        </p:txBody>
      </p:sp>
    </p:spTree>
    <p:extLst>
      <p:ext uri="{BB962C8B-B14F-4D97-AF65-F5344CB8AC3E}">
        <p14:creationId xmlns:p14="http://schemas.microsoft.com/office/powerpoint/2010/main" val="3758243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a:t>BWC Activation and Deactivation</a:t>
            </a:r>
          </a:p>
          <a:p>
            <a:endParaRPr lang="en-US" sz="2800" dirty="0"/>
          </a:p>
          <a:p>
            <a:r>
              <a:rPr lang="en-US" sz="2800" dirty="0"/>
              <a:t>Citizen Notification</a:t>
            </a:r>
          </a:p>
          <a:p>
            <a:endParaRPr lang="en-US" sz="2800" dirty="0"/>
          </a:p>
          <a:p>
            <a:r>
              <a:rPr lang="en-US" sz="2800" dirty="0"/>
              <a:t>Officer Authority to Review</a:t>
            </a:r>
          </a:p>
          <a:p>
            <a:endParaRPr lang="en-US" sz="2800" dirty="0"/>
          </a:p>
          <a:p>
            <a:r>
              <a:rPr lang="en-US" sz="2800" dirty="0"/>
              <a:t>Supervisor Authority to Review</a:t>
            </a:r>
          </a:p>
          <a:p>
            <a:endParaRPr lang="en-US" sz="2800" dirty="0"/>
          </a:p>
          <a:p>
            <a:r>
              <a:rPr lang="en-US" sz="2800" dirty="0">
                <a:hlinkClick r:id="rId2"/>
              </a:rPr>
              <a:t>http://bwctta.com/resources/bwc-resources/key-trends-body-worn-camera-policies</a:t>
            </a:r>
            <a:r>
              <a:rPr lang="en-US" sz="2800" dirty="0"/>
              <a:t> </a:t>
            </a:r>
          </a:p>
          <a:p>
            <a:endParaRPr lang="en-US" dirty="0"/>
          </a:p>
        </p:txBody>
      </p:sp>
      <p:sp>
        <p:nvSpPr>
          <p:cNvPr id="3" name="Slide Number Placeholder 2"/>
          <p:cNvSpPr>
            <a:spLocks noGrp="1"/>
          </p:cNvSpPr>
          <p:nvPr>
            <p:ph type="sldNum" sz="quarter" idx="12"/>
          </p:nvPr>
        </p:nvSpPr>
        <p:spPr/>
        <p:txBody>
          <a:bodyPr/>
          <a:lstStyle/>
          <a:p>
            <a:fld id="{A81D8587-F0F0-4E71-AEC1-8DDE4B7CEF7F}" type="slidenum">
              <a:rPr lang="en-US" smtClean="0"/>
              <a:t>18</a:t>
            </a:fld>
            <a:endParaRPr lang="en-US"/>
          </a:p>
        </p:txBody>
      </p:sp>
      <p:sp>
        <p:nvSpPr>
          <p:cNvPr id="4" name="Title 3"/>
          <p:cNvSpPr>
            <a:spLocks noGrp="1"/>
          </p:cNvSpPr>
          <p:nvPr>
            <p:ph type="title"/>
          </p:nvPr>
        </p:nvSpPr>
        <p:spPr/>
        <p:txBody>
          <a:bodyPr/>
          <a:lstStyle/>
          <a:p>
            <a:r>
              <a:rPr lang="en-US" dirty="0"/>
              <a:t>Selected Policy Analysis Findings</a:t>
            </a:r>
          </a:p>
        </p:txBody>
      </p:sp>
    </p:spTree>
    <p:extLst>
      <p:ext uri="{BB962C8B-B14F-4D97-AF65-F5344CB8AC3E}">
        <p14:creationId xmlns:p14="http://schemas.microsoft.com/office/powerpoint/2010/main" val="485710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524000"/>
            <a:ext cx="7010400" cy="4386263"/>
          </a:xfrm>
        </p:spPr>
        <p:txBody>
          <a:bodyPr>
            <a:normAutofit/>
          </a:bodyPr>
          <a:lstStyle/>
          <a:p>
            <a:pPr marL="109728" indent="0">
              <a:buFont typeface="Wingdings" panose="05000000000000000000" pitchFamily="2" charset="2"/>
              <a:buNone/>
              <a:defRPr/>
            </a:pPr>
            <a:r>
              <a:rPr lang="en-US" dirty="0" smtClean="0"/>
              <a:t>1.  Mandatory </a:t>
            </a:r>
            <a:endParaRPr lang="en-US" dirty="0"/>
          </a:p>
          <a:p>
            <a:pPr marL="109728" indent="0">
              <a:buFont typeface="Wingdings" panose="05000000000000000000" pitchFamily="2" charset="2"/>
              <a:buNone/>
              <a:defRPr/>
            </a:pPr>
            <a:r>
              <a:rPr lang="en-US" sz="1600" i="1" dirty="0" smtClean="0"/>
              <a:t>Officers </a:t>
            </a:r>
            <a:r>
              <a:rPr lang="en-US" sz="1600" i="1" dirty="0"/>
              <a:t>will activate the BWC to record all contacts with citizens in the performance of calls for service in which official contact is made with citizens</a:t>
            </a:r>
            <a:r>
              <a:rPr lang="en-US" sz="1600" i="1" dirty="0" smtClean="0"/>
              <a:t>.</a:t>
            </a:r>
          </a:p>
          <a:p>
            <a:pPr marL="603504" lvl="2" indent="0">
              <a:buFontTx/>
              <a:buNone/>
              <a:defRPr/>
            </a:pPr>
            <a:endParaRPr lang="en-US" sz="1400" i="1" dirty="0" smtClean="0"/>
          </a:p>
          <a:p>
            <a:pPr marL="603504" lvl="2" indent="0" algn="ctr">
              <a:buFontTx/>
              <a:buNone/>
              <a:defRPr/>
            </a:pPr>
            <a:endParaRPr lang="en-US" sz="1200" i="1" dirty="0" smtClean="0"/>
          </a:p>
          <a:p>
            <a:pPr marL="109728" indent="0">
              <a:buFont typeface="Wingdings" panose="05000000000000000000" pitchFamily="2" charset="2"/>
              <a:buNone/>
              <a:defRPr/>
            </a:pPr>
            <a:r>
              <a:rPr lang="en-US" dirty="0" smtClean="0"/>
              <a:t>2.  Restriction </a:t>
            </a:r>
          </a:p>
          <a:p>
            <a:pPr marL="109728" indent="0">
              <a:buFont typeface="Wingdings" panose="05000000000000000000" pitchFamily="2" charset="2"/>
              <a:buNone/>
              <a:defRPr/>
            </a:pPr>
            <a:r>
              <a:rPr lang="en-US" sz="1600" i="1" dirty="0"/>
              <a:t>The BWC should not be used when interacting with known confidential informants or undercover officers.</a:t>
            </a:r>
          </a:p>
          <a:p>
            <a:pPr marL="109728" indent="0">
              <a:buFont typeface="Wingdings" panose="05000000000000000000" pitchFamily="2" charset="2"/>
              <a:buNone/>
              <a:defRPr/>
            </a:pPr>
            <a:endParaRPr lang="en-US" dirty="0" smtClean="0"/>
          </a:p>
          <a:p>
            <a:pPr marL="109728" indent="0">
              <a:buFont typeface="Wingdings" panose="05000000000000000000" pitchFamily="2" charset="2"/>
              <a:buNone/>
              <a:defRPr/>
            </a:pPr>
            <a:r>
              <a:rPr lang="en-US" dirty="0" smtClean="0"/>
              <a:t>3.  Discretion or ‘with conditions’</a:t>
            </a:r>
          </a:p>
          <a:p>
            <a:pPr marL="109728" indent="0">
              <a:buFont typeface="Wingdings" panose="05000000000000000000" pitchFamily="2" charset="2"/>
              <a:buNone/>
              <a:defRPr/>
            </a:pPr>
            <a:r>
              <a:rPr lang="en-US" sz="1600" i="1" dirty="0" smtClean="0"/>
              <a:t>The BWC may also be activated whenever the deputy feels its use would be beneficial to his/her sheriff’s office duties.</a:t>
            </a:r>
          </a:p>
          <a:p>
            <a:pPr marL="365760" lvl="1" indent="0" algn="ctr">
              <a:buFont typeface="Wingdings" panose="05000000000000000000" pitchFamily="2" charset="2"/>
              <a:buNone/>
              <a:defRPr/>
            </a:pPr>
            <a:endParaRPr lang="en-US" sz="1400" i="1" dirty="0" smtClean="0"/>
          </a:p>
          <a:p>
            <a:pPr marL="365760" lvl="1" indent="0" algn="ctr">
              <a:buFont typeface="Wingdings" panose="05000000000000000000" pitchFamily="2" charset="2"/>
              <a:buNone/>
              <a:defRPr/>
            </a:pPr>
            <a:endParaRPr lang="en-US" sz="1200" i="1" dirty="0" smtClean="0"/>
          </a:p>
          <a:p>
            <a:pPr>
              <a:defRPr/>
            </a:pPr>
            <a:endParaRPr lang="en-US" sz="1400" dirty="0" smtClean="0"/>
          </a:p>
          <a:p>
            <a:pPr marL="109728" indent="0" algn="ctr">
              <a:buFont typeface="Wingdings" panose="05000000000000000000" pitchFamily="2" charset="2"/>
              <a:buNone/>
              <a:defRPr/>
            </a:pPr>
            <a:endParaRPr lang="en-US" sz="1800" dirty="0">
              <a:solidFill>
                <a:schemeClr val="tx2"/>
              </a:solidFill>
              <a:sym typeface="Wingdings"/>
            </a:endParaRPr>
          </a:p>
        </p:txBody>
      </p:sp>
      <p:sp>
        <p:nvSpPr>
          <p:cNvPr id="32771" name="Title 2"/>
          <p:cNvSpPr>
            <a:spLocks noGrp="1"/>
          </p:cNvSpPr>
          <p:nvPr>
            <p:ph type="title"/>
          </p:nvPr>
        </p:nvSpPr>
        <p:spPr/>
        <p:txBody>
          <a:bodyPr>
            <a:normAutofit fontScale="90000"/>
          </a:bodyPr>
          <a:lstStyle/>
          <a:p>
            <a:r>
              <a:rPr lang="en-US" altLang="en-US" smtClean="0"/>
              <a:t>Activation of the BWC: 3 Approaches</a:t>
            </a:r>
          </a:p>
        </p:txBody>
      </p:sp>
    </p:spTree>
    <p:extLst>
      <p:ext uri="{BB962C8B-B14F-4D97-AF65-F5344CB8AC3E}">
        <p14:creationId xmlns:p14="http://schemas.microsoft.com/office/powerpoint/2010/main" val="255858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09728" indent="0">
              <a:buNone/>
            </a:pPr>
            <a:r>
              <a:rPr lang="en-US" sz="2400" b="1" dirty="0"/>
              <a:t>Part I: Body-Worn Camera (BWC) Policy</a:t>
            </a:r>
            <a:endParaRPr lang="en-US" sz="2400" b="1" dirty="0">
              <a:solidFill>
                <a:srgbClr val="FF0000"/>
              </a:solidFill>
            </a:endParaRPr>
          </a:p>
          <a:p>
            <a:r>
              <a:rPr lang="en-US" sz="1600" dirty="0"/>
              <a:t>The Importance of Policy </a:t>
            </a:r>
          </a:p>
          <a:p>
            <a:r>
              <a:rPr lang="en-US" sz="1600" dirty="0"/>
              <a:t>BJA BWC Policy and Implementation Program (PIP)</a:t>
            </a:r>
          </a:p>
          <a:p>
            <a:pPr lvl="1"/>
            <a:r>
              <a:rPr lang="en-US" sz="1400" dirty="0"/>
              <a:t>Policy review process and Policy Review Scorecard </a:t>
            </a:r>
          </a:p>
          <a:p>
            <a:pPr marL="109728" indent="0">
              <a:buNone/>
            </a:pPr>
            <a:endParaRPr lang="en-US" sz="1800" dirty="0"/>
          </a:p>
          <a:p>
            <a:pPr marL="0" indent="0">
              <a:buNone/>
            </a:pPr>
            <a:r>
              <a:rPr lang="en-US" sz="2400" b="1" dirty="0"/>
              <a:t>Part II: Policy Analysis of Year </a:t>
            </a:r>
            <a:r>
              <a:rPr lang="en-US" sz="2400" b="1" dirty="0" smtClean="0"/>
              <a:t>1-2 </a:t>
            </a:r>
            <a:r>
              <a:rPr lang="en-US" sz="2400" b="1" dirty="0"/>
              <a:t>Grant Awardees</a:t>
            </a:r>
          </a:p>
          <a:p>
            <a:pPr marL="410868" indent="-342900"/>
            <a:r>
              <a:rPr lang="en-US" sz="1600" dirty="0"/>
              <a:t>Current focus on four selected operational areas of PIP sites </a:t>
            </a:r>
          </a:p>
          <a:p>
            <a:pPr marL="410868" indent="-342900"/>
            <a:r>
              <a:rPr lang="en-US" sz="1600" dirty="0"/>
              <a:t>Key Issues and Trends </a:t>
            </a:r>
          </a:p>
          <a:p>
            <a:pPr marL="0" indent="0">
              <a:buNone/>
            </a:pPr>
            <a:endParaRPr lang="en-US" sz="2400" b="1" dirty="0">
              <a:solidFill>
                <a:srgbClr val="FF0000"/>
              </a:solidFill>
            </a:endParaRPr>
          </a:p>
          <a:p>
            <a:pPr marL="0" indent="0">
              <a:buNone/>
            </a:pPr>
            <a:r>
              <a:rPr lang="en-US" sz="2400" b="1" dirty="0"/>
              <a:t>Part III: BWC Policy Resources</a:t>
            </a:r>
          </a:p>
          <a:p>
            <a:endParaRPr lang="en-US" dirty="0"/>
          </a:p>
        </p:txBody>
      </p:sp>
      <p:sp>
        <p:nvSpPr>
          <p:cNvPr id="4" name="Title 3"/>
          <p:cNvSpPr>
            <a:spLocks noGrp="1"/>
          </p:cNvSpPr>
          <p:nvPr>
            <p:ph type="title"/>
          </p:nvPr>
        </p:nvSpPr>
        <p:spPr/>
        <p:txBody>
          <a:bodyPr/>
          <a:lstStyle/>
          <a:p>
            <a:r>
              <a:rPr lang="en-US" sz="4400" dirty="0"/>
              <a:t>Overview</a:t>
            </a:r>
            <a:endParaRPr lang="en-US" dirty="0"/>
          </a:p>
        </p:txBody>
      </p:sp>
      <p:sp>
        <p:nvSpPr>
          <p:cNvPr id="6" name="TextBox 5"/>
          <p:cNvSpPr txBox="1"/>
          <p:nvPr/>
        </p:nvSpPr>
        <p:spPr>
          <a:xfrm>
            <a:off x="1524000" y="5366266"/>
            <a:ext cx="5410200" cy="369332"/>
          </a:xfrm>
          <a:prstGeom prst="rect">
            <a:avLst/>
          </a:prstGeom>
          <a:noFill/>
        </p:spPr>
        <p:txBody>
          <a:bodyPr wrap="square" rtlCol="0">
            <a:spAutoFit/>
          </a:bodyPr>
          <a:lstStyle/>
          <a:p>
            <a:pPr algn="ctr"/>
            <a:r>
              <a:rPr lang="en-US" i="1" dirty="0" smtClean="0">
                <a:solidFill>
                  <a:srgbClr val="002060"/>
                </a:solidFill>
              </a:rPr>
              <a:t>Final questions and/or comments </a:t>
            </a:r>
            <a:endParaRPr lang="en-US" i="1" dirty="0">
              <a:solidFill>
                <a:srgbClr val="002060"/>
              </a:solidFill>
            </a:endParaRPr>
          </a:p>
        </p:txBody>
      </p:sp>
      <p:sp>
        <p:nvSpPr>
          <p:cNvPr id="2" name="Slide Number Placeholder 1"/>
          <p:cNvSpPr>
            <a:spLocks noGrp="1"/>
          </p:cNvSpPr>
          <p:nvPr>
            <p:ph type="sldNum" sz="quarter" idx="12"/>
          </p:nvPr>
        </p:nvSpPr>
        <p:spPr/>
        <p:txBody>
          <a:bodyPr/>
          <a:lstStyle/>
          <a:p>
            <a:fld id="{A81D8587-F0F0-4E71-AEC1-8DDE4B7CEF7F}" type="slidenum">
              <a:rPr lang="en-US" smtClean="0"/>
              <a:t>2</a:t>
            </a:fld>
            <a:endParaRPr lang="en-US"/>
          </a:p>
        </p:txBody>
      </p:sp>
    </p:spTree>
    <p:extLst>
      <p:ext uri="{BB962C8B-B14F-4D97-AF65-F5344CB8AC3E}">
        <p14:creationId xmlns:p14="http://schemas.microsoft.com/office/powerpoint/2010/main" val="23609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524000"/>
            <a:ext cx="7010400" cy="4386263"/>
          </a:xfrm>
        </p:spPr>
        <p:txBody>
          <a:bodyPr>
            <a:normAutofit lnSpcReduction="10000"/>
          </a:bodyPr>
          <a:lstStyle/>
          <a:p>
            <a:pPr marL="109728" indent="0">
              <a:buFont typeface="Wingdings" panose="05000000000000000000" pitchFamily="2" charset="2"/>
              <a:buNone/>
              <a:defRPr/>
            </a:pPr>
            <a:r>
              <a:rPr lang="en-US" dirty="0" smtClean="0"/>
              <a:t>1. All </a:t>
            </a:r>
            <a:r>
              <a:rPr lang="en-US" dirty="0"/>
              <a:t>law enforcement agencies mandate </a:t>
            </a:r>
            <a:r>
              <a:rPr lang="en-US" dirty="0" smtClean="0"/>
              <a:t>and/or </a:t>
            </a:r>
            <a:r>
              <a:rPr lang="en-US" dirty="0"/>
              <a:t>prohibit activation for certain types of encounters. </a:t>
            </a:r>
            <a:endParaRPr lang="en-US" sz="1600" dirty="0" smtClean="0"/>
          </a:p>
          <a:p>
            <a:pPr marL="365760" lvl="1" indent="0">
              <a:buFont typeface="Wingdings" panose="05000000000000000000" pitchFamily="2" charset="2"/>
              <a:buNone/>
              <a:defRPr/>
            </a:pPr>
            <a:r>
              <a:rPr lang="en-US" sz="1600" b="1" dirty="0" smtClean="0"/>
              <a:t>No </a:t>
            </a:r>
            <a:r>
              <a:rPr lang="en-US" sz="1600" b="1" dirty="0"/>
              <a:t>agency </a:t>
            </a:r>
            <a:r>
              <a:rPr lang="en-US" sz="1600" b="1" dirty="0" smtClean="0"/>
              <a:t>allows </a:t>
            </a:r>
            <a:r>
              <a:rPr lang="en-US" sz="1600" b="1" dirty="0"/>
              <a:t>full officer discretion on BWC activation.</a:t>
            </a:r>
            <a:endParaRPr lang="en-US" sz="1600" dirty="0"/>
          </a:p>
          <a:p>
            <a:pPr marL="109728" indent="0">
              <a:buFont typeface="Wingdings" panose="05000000000000000000" pitchFamily="2" charset="2"/>
              <a:buNone/>
              <a:defRPr/>
            </a:pPr>
            <a:r>
              <a:rPr lang="en-US" sz="2000" dirty="0"/>
              <a:t> </a:t>
            </a:r>
          </a:p>
          <a:p>
            <a:pPr marL="109728" indent="0">
              <a:buFont typeface="Wingdings" panose="05000000000000000000" pitchFamily="2" charset="2"/>
              <a:buNone/>
              <a:defRPr/>
            </a:pPr>
            <a:r>
              <a:rPr lang="en-US" dirty="0" smtClean="0"/>
              <a:t>2. Most </a:t>
            </a:r>
            <a:r>
              <a:rPr lang="en-US" dirty="0"/>
              <a:t>law enforcement agencies </a:t>
            </a:r>
            <a:r>
              <a:rPr lang="en-US" dirty="0" smtClean="0"/>
              <a:t>(60%) allow </a:t>
            </a:r>
            <a:r>
              <a:rPr lang="en-US" dirty="0"/>
              <a:t>for discretionary activation under certain </a:t>
            </a:r>
            <a:r>
              <a:rPr lang="en-US" dirty="0" smtClean="0"/>
              <a:t>circumstances.</a:t>
            </a:r>
          </a:p>
          <a:p>
            <a:pPr marL="365760" lvl="1" indent="0">
              <a:buFont typeface="Wingdings" panose="05000000000000000000" pitchFamily="2" charset="2"/>
              <a:buNone/>
              <a:defRPr/>
            </a:pPr>
            <a:r>
              <a:rPr lang="en-US" sz="1600" b="1" dirty="0" smtClean="0"/>
              <a:t>The </a:t>
            </a:r>
            <a:r>
              <a:rPr lang="en-US" sz="1600" b="1" dirty="0"/>
              <a:t>most common circumstances are situations dealing with crime victims or witnesses. </a:t>
            </a:r>
          </a:p>
          <a:p>
            <a:pPr marL="365760" lvl="1" indent="0">
              <a:buFont typeface="Wingdings" panose="05000000000000000000" pitchFamily="2" charset="2"/>
              <a:buNone/>
              <a:defRPr/>
            </a:pPr>
            <a:endParaRPr lang="en-US" sz="1600" b="1" dirty="0" smtClean="0"/>
          </a:p>
          <a:p>
            <a:pPr marL="365760" lvl="1" indent="0">
              <a:buFont typeface="Wingdings" panose="05000000000000000000" pitchFamily="2" charset="2"/>
              <a:buNone/>
              <a:defRPr/>
            </a:pPr>
            <a:endParaRPr lang="en-US" sz="1600" b="1" dirty="0"/>
          </a:p>
          <a:p>
            <a:pPr marL="365760" lvl="1" indent="0">
              <a:buFont typeface="Wingdings" panose="05000000000000000000" pitchFamily="2" charset="2"/>
              <a:buNone/>
              <a:defRPr/>
            </a:pPr>
            <a:r>
              <a:rPr lang="en-US" sz="1600" b="1" dirty="0" smtClean="0"/>
              <a:t>*Consistency between FY 15 and FY 16 sites</a:t>
            </a:r>
            <a:endParaRPr lang="en-US" sz="1600" dirty="0"/>
          </a:p>
          <a:p>
            <a:pPr>
              <a:defRPr/>
            </a:pPr>
            <a:endParaRPr lang="en-US" sz="2000" dirty="0" smtClean="0"/>
          </a:p>
          <a:p>
            <a:pPr marL="109728" indent="0" algn="ctr">
              <a:buFont typeface="Wingdings" panose="05000000000000000000" pitchFamily="2" charset="2"/>
              <a:buNone/>
              <a:defRPr/>
            </a:pPr>
            <a:endParaRPr lang="en-US" sz="1800" dirty="0">
              <a:solidFill>
                <a:schemeClr val="tx2"/>
              </a:solidFill>
              <a:sym typeface="Wingdings"/>
            </a:endParaRPr>
          </a:p>
        </p:txBody>
      </p:sp>
      <p:sp>
        <p:nvSpPr>
          <p:cNvPr id="34819" name="Title 2"/>
          <p:cNvSpPr>
            <a:spLocks noGrp="1"/>
          </p:cNvSpPr>
          <p:nvPr>
            <p:ph type="title"/>
          </p:nvPr>
        </p:nvSpPr>
        <p:spPr/>
        <p:txBody>
          <a:bodyPr/>
          <a:lstStyle/>
          <a:p>
            <a:r>
              <a:rPr lang="en-US" altLang="en-US" sz="2800" smtClean="0"/>
              <a:t>BWC Policy Trends on Activation</a:t>
            </a:r>
          </a:p>
        </p:txBody>
      </p:sp>
    </p:spTree>
    <p:extLst>
      <p:ext uri="{BB962C8B-B14F-4D97-AF65-F5344CB8AC3E}">
        <p14:creationId xmlns:p14="http://schemas.microsoft.com/office/powerpoint/2010/main" val="3626567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1738" y="1447800"/>
            <a:ext cx="7010400" cy="4386263"/>
          </a:xfrm>
        </p:spPr>
        <p:txBody>
          <a:bodyPr>
            <a:normAutofit/>
          </a:bodyPr>
          <a:lstStyle/>
          <a:p>
            <a:pPr marL="109728" indent="0">
              <a:buFont typeface="Wingdings" panose="05000000000000000000" pitchFamily="2" charset="2"/>
              <a:buNone/>
              <a:defRPr/>
            </a:pPr>
            <a:r>
              <a:rPr lang="en-US" dirty="0" smtClean="0"/>
              <a:t>1.  Mandatory </a:t>
            </a:r>
            <a:endParaRPr lang="en-US" dirty="0"/>
          </a:p>
          <a:p>
            <a:pPr marL="109728" indent="0">
              <a:buFont typeface="Wingdings" panose="05000000000000000000" pitchFamily="2" charset="2"/>
              <a:buNone/>
              <a:defRPr/>
            </a:pPr>
            <a:r>
              <a:rPr lang="en-US" sz="1600" i="1" dirty="0" smtClean="0"/>
              <a:t>Member </a:t>
            </a:r>
            <a:r>
              <a:rPr lang="en-US" sz="1600" i="1" dirty="0"/>
              <a:t>shall inform all individuals identifiably present as soon as reasonably practical, that their oral/video communications will be or have been intercepted and recorded</a:t>
            </a:r>
            <a:endParaRPr lang="en-US" sz="1600" i="1" dirty="0" smtClean="0"/>
          </a:p>
          <a:p>
            <a:pPr marL="603504" lvl="2" indent="0" algn="ctr">
              <a:buFontTx/>
              <a:buNone/>
              <a:defRPr/>
            </a:pPr>
            <a:endParaRPr lang="en-US" sz="1200" i="1" dirty="0" smtClean="0"/>
          </a:p>
          <a:p>
            <a:pPr marL="603504" lvl="2" indent="0" algn="ctr">
              <a:buFontTx/>
              <a:buNone/>
              <a:defRPr/>
            </a:pPr>
            <a:endParaRPr lang="en-US" sz="1200" i="1" dirty="0" smtClean="0"/>
          </a:p>
          <a:p>
            <a:pPr marL="109728" indent="0">
              <a:buFont typeface="Wingdings" panose="05000000000000000000" pitchFamily="2" charset="2"/>
              <a:buNone/>
              <a:defRPr/>
            </a:pPr>
            <a:r>
              <a:rPr lang="en-US" dirty="0" smtClean="0"/>
              <a:t>2.  Recommended </a:t>
            </a:r>
          </a:p>
          <a:p>
            <a:pPr marL="109728" indent="0">
              <a:buFont typeface="Wingdings" panose="05000000000000000000" pitchFamily="2" charset="2"/>
              <a:buNone/>
              <a:defRPr/>
            </a:pPr>
            <a:r>
              <a:rPr lang="en-US" sz="1600" i="1" dirty="0" smtClean="0"/>
              <a:t>It is recommended that Officers inform </a:t>
            </a:r>
            <a:r>
              <a:rPr lang="en-US" sz="1600" i="1" dirty="0"/>
              <a:t>subjects when they are being recorded, unless doing so would be unsafe, impractical, or </a:t>
            </a:r>
            <a:r>
              <a:rPr lang="en-US" sz="1600" i="1" dirty="0" smtClean="0"/>
              <a:t>impossible</a:t>
            </a:r>
          </a:p>
          <a:p>
            <a:pPr marL="109728" indent="0">
              <a:buFont typeface="Wingdings" panose="05000000000000000000" pitchFamily="2" charset="2"/>
              <a:buNone/>
              <a:defRPr/>
            </a:pPr>
            <a:endParaRPr lang="en-US" sz="1400" i="1" dirty="0" smtClean="0"/>
          </a:p>
          <a:p>
            <a:pPr marL="109728" indent="0">
              <a:buFont typeface="Wingdings" panose="05000000000000000000" pitchFamily="2" charset="2"/>
              <a:buNone/>
              <a:defRPr/>
            </a:pPr>
            <a:endParaRPr lang="en-US" sz="1400" i="1" dirty="0" smtClean="0"/>
          </a:p>
          <a:p>
            <a:pPr marL="109728" indent="0">
              <a:buFont typeface="Wingdings" panose="05000000000000000000" pitchFamily="2" charset="2"/>
              <a:buNone/>
              <a:defRPr/>
            </a:pPr>
            <a:r>
              <a:rPr lang="en-US" dirty="0" smtClean="0"/>
              <a:t>3.  Not Required</a:t>
            </a:r>
            <a:endParaRPr lang="en-US" dirty="0"/>
          </a:p>
          <a:p>
            <a:pPr marL="109728" indent="0">
              <a:buFont typeface="Wingdings" panose="05000000000000000000" pitchFamily="2" charset="2"/>
              <a:buNone/>
              <a:defRPr/>
            </a:pPr>
            <a:r>
              <a:rPr lang="en-US" sz="1600" i="1" dirty="0" smtClean="0"/>
              <a:t>Officers </a:t>
            </a:r>
            <a:r>
              <a:rPr lang="en-US" sz="1600" i="1" dirty="0"/>
              <a:t>are not required to advise citizens they are being recorded</a:t>
            </a:r>
            <a:endParaRPr lang="en-US" sz="1600" i="1" dirty="0" smtClean="0"/>
          </a:p>
          <a:p>
            <a:pPr marL="365760" lvl="1" indent="0" algn="ctr">
              <a:buFont typeface="Wingdings" panose="05000000000000000000" pitchFamily="2" charset="2"/>
              <a:buNone/>
              <a:defRPr/>
            </a:pPr>
            <a:endParaRPr lang="en-US" sz="1200" i="1" dirty="0" smtClean="0"/>
          </a:p>
          <a:p>
            <a:pPr>
              <a:defRPr/>
            </a:pPr>
            <a:endParaRPr lang="en-US" sz="1400" dirty="0" smtClean="0"/>
          </a:p>
          <a:p>
            <a:pPr marL="109728" indent="0" algn="ctr">
              <a:buFont typeface="Wingdings" panose="05000000000000000000" pitchFamily="2" charset="2"/>
              <a:buNone/>
              <a:defRPr/>
            </a:pPr>
            <a:endParaRPr lang="en-US" sz="1800" dirty="0">
              <a:solidFill>
                <a:schemeClr val="tx2"/>
              </a:solidFill>
              <a:sym typeface="Wingdings"/>
            </a:endParaRPr>
          </a:p>
        </p:txBody>
      </p:sp>
      <p:sp>
        <p:nvSpPr>
          <p:cNvPr id="36867" name="Title 2"/>
          <p:cNvSpPr>
            <a:spLocks noGrp="1"/>
          </p:cNvSpPr>
          <p:nvPr>
            <p:ph type="title"/>
          </p:nvPr>
        </p:nvSpPr>
        <p:spPr/>
        <p:txBody>
          <a:bodyPr/>
          <a:lstStyle/>
          <a:p>
            <a:r>
              <a:rPr lang="en-US" altLang="en-US" smtClean="0"/>
              <a:t>Citizen Notification of the BWC</a:t>
            </a:r>
          </a:p>
        </p:txBody>
      </p:sp>
    </p:spTree>
    <p:extLst>
      <p:ext uri="{BB962C8B-B14F-4D97-AF65-F5344CB8AC3E}">
        <p14:creationId xmlns:p14="http://schemas.microsoft.com/office/powerpoint/2010/main" val="1914513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81100" y="1447800"/>
            <a:ext cx="7543800" cy="4648200"/>
          </a:xfrm>
        </p:spPr>
        <p:txBody>
          <a:bodyPr>
            <a:normAutofit fontScale="85000" lnSpcReduction="10000"/>
          </a:bodyPr>
          <a:lstStyle/>
          <a:p>
            <a:pPr marL="109728" indent="0">
              <a:buFont typeface="Wingdings" panose="05000000000000000000" pitchFamily="2" charset="2"/>
              <a:buNone/>
              <a:defRPr/>
            </a:pPr>
            <a:r>
              <a:rPr lang="en-US" dirty="0" smtClean="0"/>
              <a:t>1. Most agencies do NOT mandate citizen notification. </a:t>
            </a:r>
            <a:endParaRPr lang="en-US" dirty="0"/>
          </a:p>
          <a:p>
            <a:pPr marL="109728" indent="0">
              <a:buFont typeface="Wingdings" panose="05000000000000000000" pitchFamily="2" charset="2"/>
              <a:buNone/>
              <a:defRPr/>
            </a:pPr>
            <a:r>
              <a:rPr lang="en-US" dirty="0" smtClean="0"/>
              <a:t>	FY 15- 22% </a:t>
            </a:r>
          </a:p>
          <a:p>
            <a:pPr marL="109728" indent="0">
              <a:buFont typeface="Wingdings" panose="05000000000000000000" pitchFamily="2" charset="2"/>
              <a:buNone/>
              <a:defRPr/>
            </a:pPr>
            <a:r>
              <a:rPr lang="en-US" dirty="0"/>
              <a:t>	</a:t>
            </a:r>
            <a:r>
              <a:rPr lang="en-US" dirty="0" smtClean="0"/>
              <a:t>FY 16- 13%</a:t>
            </a:r>
            <a:endParaRPr lang="en-US" sz="1600" dirty="0" smtClean="0"/>
          </a:p>
          <a:p>
            <a:pPr marL="109728" indent="0">
              <a:buFont typeface="Wingdings" panose="05000000000000000000" pitchFamily="2" charset="2"/>
              <a:buNone/>
              <a:defRPr/>
            </a:pPr>
            <a:endParaRPr lang="en-US" sz="2000" dirty="0"/>
          </a:p>
          <a:p>
            <a:pPr marL="109728" indent="0">
              <a:buFont typeface="Wingdings" panose="05000000000000000000" pitchFamily="2" charset="2"/>
              <a:buNone/>
              <a:defRPr/>
            </a:pPr>
            <a:r>
              <a:rPr lang="en-US" dirty="0" smtClean="0"/>
              <a:t>2. 40% </a:t>
            </a:r>
            <a:r>
              <a:rPr lang="en-US" dirty="0"/>
              <a:t>recommend notification but do not require </a:t>
            </a:r>
            <a:r>
              <a:rPr lang="en-US" dirty="0" smtClean="0"/>
              <a:t>it.</a:t>
            </a:r>
          </a:p>
          <a:p>
            <a:pPr marL="109728" indent="0">
              <a:buFont typeface="Wingdings" panose="05000000000000000000" pitchFamily="2" charset="2"/>
              <a:buNone/>
              <a:defRPr/>
            </a:pPr>
            <a:endParaRPr lang="en-US" dirty="0" smtClean="0"/>
          </a:p>
          <a:p>
            <a:pPr marL="109728" indent="0">
              <a:buFont typeface="Wingdings" panose="05000000000000000000" pitchFamily="2" charset="2"/>
              <a:buNone/>
              <a:defRPr/>
            </a:pPr>
            <a:endParaRPr lang="en-US" dirty="0"/>
          </a:p>
          <a:p>
            <a:pPr marL="109728" indent="0">
              <a:buFont typeface="Wingdings" panose="05000000000000000000" pitchFamily="2" charset="2"/>
              <a:buNone/>
              <a:defRPr/>
            </a:pPr>
            <a:r>
              <a:rPr lang="en-US" dirty="0" smtClean="0"/>
              <a:t>3. The rest state </a:t>
            </a:r>
            <a:r>
              <a:rPr lang="en-US" dirty="0"/>
              <a:t>that officers are not required to notify </a:t>
            </a:r>
            <a:r>
              <a:rPr lang="en-US" dirty="0" smtClean="0"/>
              <a:t>citizens of the BWC</a:t>
            </a:r>
            <a:r>
              <a:rPr lang="en-US" dirty="0"/>
              <a:t>. </a:t>
            </a:r>
          </a:p>
          <a:p>
            <a:pPr marL="109728" indent="0">
              <a:buFont typeface="Wingdings" panose="05000000000000000000" pitchFamily="2" charset="2"/>
              <a:buNone/>
              <a:defRPr/>
            </a:pPr>
            <a:r>
              <a:rPr lang="en-US" dirty="0"/>
              <a:t>	</a:t>
            </a:r>
            <a:r>
              <a:rPr lang="en-US" dirty="0" smtClean="0"/>
              <a:t>FY </a:t>
            </a:r>
            <a:r>
              <a:rPr lang="en-US" dirty="0"/>
              <a:t>15- </a:t>
            </a:r>
            <a:r>
              <a:rPr lang="en-US" dirty="0" smtClean="0"/>
              <a:t>37% </a:t>
            </a:r>
          </a:p>
          <a:p>
            <a:pPr marL="109728" indent="0">
              <a:buFont typeface="Wingdings" panose="05000000000000000000" pitchFamily="2" charset="2"/>
              <a:buNone/>
              <a:defRPr/>
            </a:pPr>
            <a:r>
              <a:rPr lang="en-US" dirty="0"/>
              <a:t>	</a:t>
            </a:r>
            <a:r>
              <a:rPr lang="en-US" dirty="0" smtClean="0"/>
              <a:t>FY </a:t>
            </a:r>
            <a:r>
              <a:rPr lang="en-US" dirty="0"/>
              <a:t>16- </a:t>
            </a:r>
            <a:r>
              <a:rPr lang="en-US" dirty="0" smtClean="0"/>
              <a:t>45%</a:t>
            </a:r>
            <a:endParaRPr lang="en-US" sz="1600" dirty="0"/>
          </a:p>
          <a:p>
            <a:pPr marL="109728" indent="0">
              <a:buFont typeface="Wingdings" panose="05000000000000000000" pitchFamily="2" charset="2"/>
              <a:buNone/>
              <a:defRPr/>
            </a:pPr>
            <a:endParaRPr lang="en-US" dirty="0" smtClean="0"/>
          </a:p>
          <a:p>
            <a:pPr marL="109728" indent="0" algn="ctr">
              <a:buFont typeface="Wingdings" panose="05000000000000000000" pitchFamily="2" charset="2"/>
              <a:buNone/>
              <a:defRPr/>
            </a:pPr>
            <a:r>
              <a:rPr lang="en-US" sz="1600" dirty="0" smtClean="0"/>
              <a:t>*Mandatory notification is less common in FY 16 sites</a:t>
            </a:r>
            <a:endParaRPr lang="en-US" sz="1600" dirty="0"/>
          </a:p>
          <a:p>
            <a:pPr marL="109728" indent="0" algn="ctr">
              <a:buFont typeface="Wingdings" panose="05000000000000000000" pitchFamily="2" charset="2"/>
              <a:buNone/>
              <a:defRPr/>
            </a:pPr>
            <a:endParaRPr lang="en-US" sz="1800" dirty="0">
              <a:solidFill>
                <a:schemeClr val="tx2"/>
              </a:solidFill>
              <a:sym typeface="Wingdings"/>
            </a:endParaRPr>
          </a:p>
        </p:txBody>
      </p:sp>
      <p:sp>
        <p:nvSpPr>
          <p:cNvPr id="38915" name="Title 2"/>
          <p:cNvSpPr>
            <a:spLocks noGrp="1"/>
          </p:cNvSpPr>
          <p:nvPr>
            <p:ph type="title"/>
          </p:nvPr>
        </p:nvSpPr>
        <p:spPr/>
        <p:txBody>
          <a:bodyPr/>
          <a:lstStyle/>
          <a:p>
            <a:r>
              <a:rPr lang="en-US" altLang="en-US" sz="2800" smtClean="0"/>
              <a:t>BWC Policy Trends on Citizen Notification</a:t>
            </a:r>
          </a:p>
        </p:txBody>
      </p:sp>
    </p:spTree>
    <p:extLst>
      <p:ext uri="{BB962C8B-B14F-4D97-AF65-F5344CB8AC3E}">
        <p14:creationId xmlns:p14="http://schemas.microsoft.com/office/powerpoint/2010/main" val="1542392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447800"/>
            <a:ext cx="7772400" cy="4386263"/>
          </a:xfrm>
        </p:spPr>
        <p:txBody>
          <a:bodyPr>
            <a:normAutofit/>
          </a:bodyPr>
          <a:lstStyle/>
          <a:p>
            <a:pPr marL="109728" indent="0">
              <a:buFont typeface="Wingdings" panose="05000000000000000000" pitchFamily="2" charset="2"/>
              <a:buNone/>
              <a:defRPr/>
            </a:pPr>
            <a:r>
              <a:rPr lang="en-US" dirty="0" smtClean="0"/>
              <a:t>1.  Routine Review </a:t>
            </a:r>
          </a:p>
          <a:p>
            <a:pPr marL="109728" indent="0">
              <a:buFont typeface="Wingdings" panose="05000000000000000000" pitchFamily="2" charset="2"/>
              <a:buNone/>
              <a:defRPr/>
            </a:pPr>
            <a:r>
              <a:rPr lang="en-US" sz="1600" i="1" dirty="0" smtClean="0"/>
              <a:t>Department </a:t>
            </a:r>
            <a:r>
              <a:rPr lang="en-US" sz="1600" i="1" dirty="0"/>
              <a:t>personnel can view their own captured video while on duty to refresh their memory prior to completion of incident reports or preparing for court proceedings.</a:t>
            </a:r>
            <a:endParaRPr lang="en-US" sz="1600" i="1" dirty="0" smtClean="0"/>
          </a:p>
          <a:p>
            <a:pPr marL="603504" lvl="2" indent="0" algn="ctr">
              <a:buFontTx/>
              <a:buNone/>
              <a:defRPr/>
            </a:pPr>
            <a:endParaRPr lang="en-US" sz="1200" i="1" dirty="0" smtClean="0"/>
          </a:p>
          <a:p>
            <a:pPr marL="603504" lvl="2" indent="0" algn="ctr">
              <a:buFontTx/>
              <a:buNone/>
              <a:defRPr/>
            </a:pPr>
            <a:endParaRPr lang="en-US" sz="1200" i="1" dirty="0" smtClean="0"/>
          </a:p>
          <a:p>
            <a:pPr marL="109728" indent="0">
              <a:buFont typeface="Wingdings" panose="05000000000000000000" pitchFamily="2" charset="2"/>
              <a:buNone/>
              <a:defRPr/>
            </a:pPr>
            <a:r>
              <a:rPr lang="en-US" dirty="0" smtClean="0"/>
              <a:t>2.  Post-Critical Incident/Internal Investigation Review </a:t>
            </a:r>
            <a:endParaRPr lang="en-US" sz="1400" i="1" dirty="0"/>
          </a:p>
          <a:p>
            <a:pPr marL="109728" indent="0">
              <a:buFont typeface="Wingdings" panose="05000000000000000000" pitchFamily="2" charset="2"/>
              <a:buNone/>
              <a:defRPr/>
            </a:pPr>
            <a:r>
              <a:rPr lang="en-US" sz="1600" i="1" dirty="0"/>
              <a:t>Upon advisement that the officer is the subject of (or witness to) an internal or criminal investigation or complaint, the officer can no longer view the BWC video of the event in question unless expressly authorized by Internal Affairs or the Shift Lieutenant or designee if the investigation or inquiry is being conducted in the chain of command. </a:t>
            </a:r>
            <a:br>
              <a:rPr lang="en-US" sz="1600" i="1" dirty="0"/>
            </a:br>
            <a:endParaRPr lang="en-US" sz="1600" i="1" dirty="0" smtClean="0"/>
          </a:p>
          <a:p>
            <a:pPr>
              <a:defRPr/>
            </a:pPr>
            <a:endParaRPr lang="en-US" sz="1400" dirty="0" smtClean="0"/>
          </a:p>
          <a:p>
            <a:pPr marL="109728" indent="0" algn="ctr">
              <a:buFont typeface="Wingdings" panose="05000000000000000000" pitchFamily="2" charset="2"/>
              <a:buNone/>
              <a:defRPr/>
            </a:pPr>
            <a:endParaRPr lang="en-US" sz="1800" dirty="0">
              <a:solidFill>
                <a:schemeClr val="tx2"/>
              </a:solidFill>
              <a:sym typeface="Wingdings"/>
            </a:endParaRPr>
          </a:p>
        </p:txBody>
      </p:sp>
      <p:sp>
        <p:nvSpPr>
          <p:cNvPr id="40963" name="Title 2"/>
          <p:cNvSpPr>
            <a:spLocks noGrp="1"/>
          </p:cNvSpPr>
          <p:nvPr>
            <p:ph type="title"/>
          </p:nvPr>
        </p:nvSpPr>
        <p:spPr/>
        <p:txBody>
          <a:bodyPr/>
          <a:lstStyle/>
          <a:p>
            <a:r>
              <a:rPr lang="en-US" altLang="en-US" smtClean="0"/>
              <a:t>Officer Authority to Review</a:t>
            </a:r>
          </a:p>
        </p:txBody>
      </p:sp>
    </p:spTree>
    <p:extLst>
      <p:ext uri="{BB962C8B-B14F-4D97-AF65-F5344CB8AC3E}">
        <p14:creationId xmlns:p14="http://schemas.microsoft.com/office/powerpoint/2010/main" val="2694060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371600"/>
            <a:ext cx="7620000" cy="5181600"/>
          </a:xfrm>
        </p:spPr>
        <p:txBody>
          <a:bodyPr>
            <a:normAutofit fontScale="77500" lnSpcReduction="20000"/>
          </a:bodyPr>
          <a:lstStyle/>
          <a:p>
            <a:pPr marL="109728" indent="0">
              <a:buFont typeface="Wingdings" panose="05000000000000000000" pitchFamily="2" charset="2"/>
              <a:buNone/>
              <a:defRPr/>
            </a:pPr>
            <a:r>
              <a:rPr lang="en-US" dirty="0" smtClean="0"/>
              <a:t>1. Nearly all agencies allow officer review for report writing</a:t>
            </a:r>
            <a:r>
              <a:rPr lang="en-US" dirty="0"/>
              <a:t>. </a:t>
            </a:r>
            <a:endParaRPr lang="en-US" dirty="0" smtClean="0"/>
          </a:p>
          <a:p>
            <a:pPr marL="109728" indent="0">
              <a:buFont typeface="Wingdings" panose="05000000000000000000" pitchFamily="2" charset="2"/>
              <a:buNone/>
              <a:defRPr/>
            </a:pPr>
            <a:r>
              <a:rPr lang="en-US" dirty="0"/>
              <a:t>	</a:t>
            </a:r>
            <a:r>
              <a:rPr lang="en-US" dirty="0" smtClean="0"/>
              <a:t>FY </a:t>
            </a:r>
            <a:r>
              <a:rPr lang="en-US" dirty="0"/>
              <a:t>15- </a:t>
            </a:r>
            <a:r>
              <a:rPr lang="en-US" dirty="0" smtClean="0"/>
              <a:t>95%</a:t>
            </a:r>
          </a:p>
          <a:p>
            <a:pPr marL="109728" indent="0">
              <a:buFont typeface="Wingdings" panose="05000000000000000000" pitchFamily="2" charset="2"/>
              <a:buNone/>
              <a:defRPr/>
            </a:pPr>
            <a:r>
              <a:rPr lang="en-US" dirty="0"/>
              <a:t>	</a:t>
            </a:r>
            <a:r>
              <a:rPr lang="en-US" dirty="0" smtClean="0"/>
              <a:t>FY </a:t>
            </a:r>
            <a:r>
              <a:rPr lang="en-US" dirty="0"/>
              <a:t>16- </a:t>
            </a:r>
            <a:r>
              <a:rPr lang="en-US" dirty="0" smtClean="0"/>
              <a:t>98%</a:t>
            </a:r>
          </a:p>
          <a:p>
            <a:pPr marL="365760" lvl="1" indent="0">
              <a:buFont typeface="Wingdings" panose="05000000000000000000" pitchFamily="2" charset="2"/>
              <a:buNone/>
              <a:defRPr/>
            </a:pPr>
            <a:endParaRPr lang="en-US" sz="2000" b="1" dirty="0" smtClean="0"/>
          </a:p>
          <a:p>
            <a:pPr marL="365760" lvl="1" indent="0">
              <a:buFont typeface="Wingdings" panose="05000000000000000000" pitchFamily="2" charset="2"/>
              <a:buNone/>
              <a:defRPr/>
            </a:pPr>
            <a:r>
              <a:rPr lang="en-US" sz="2000" b="1" dirty="0"/>
              <a:t> </a:t>
            </a:r>
            <a:endParaRPr lang="en-US" sz="2000" dirty="0"/>
          </a:p>
          <a:p>
            <a:pPr marL="109728" indent="0">
              <a:buFont typeface="Wingdings" panose="05000000000000000000" pitchFamily="2" charset="2"/>
              <a:buNone/>
              <a:defRPr/>
            </a:pPr>
            <a:r>
              <a:rPr lang="en-US" dirty="0" smtClean="0"/>
              <a:t>2. Less than 1/3 allow </a:t>
            </a:r>
            <a:r>
              <a:rPr lang="en-US" dirty="0"/>
              <a:t>officers </a:t>
            </a:r>
            <a:r>
              <a:rPr lang="en-US" dirty="0" smtClean="0"/>
              <a:t>unrestricted access </a:t>
            </a:r>
            <a:r>
              <a:rPr lang="en-US" dirty="0"/>
              <a:t>to </a:t>
            </a:r>
            <a:r>
              <a:rPr lang="en-US" dirty="0" smtClean="0"/>
              <a:t>BWC </a:t>
            </a:r>
            <a:r>
              <a:rPr lang="en-US" dirty="0"/>
              <a:t>footage during </a:t>
            </a:r>
            <a:r>
              <a:rPr lang="en-US" dirty="0" smtClean="0"/>
              <a:t>an investigation</a:t>
            </a:r>
            <a:r>
              <a:rPr lang="en-US" dirty="0"/>
              <a:t>. </a:t>
            </a:r>
            <a:endParaRPr lang="en-US" dirty="0" smtClean="0"/>
          </a:p>
          <a:p>
            <a:pPr marL="109728" indent="0">
              <a:buFont typeface="Wingdings" panose="05000000000000000000" pitchFamily="2" charset="2"/>
              <a:buNone/>
              <a:defRPr/>
            </a:pPr>
            <a:r>
              <a:rPr lang="en-US" dirty="0"/>
              <a:t>	</a:t>
            </a:r>
            <a:r>
              <a:rPr lang="en-US" dirty="0" smtClean="0"/>
              <a:t>FY </a:t>
            </a:r>
            <a:r>
              <a:rPr lang="en-US" dirty="0"/>
              <a:t>15- </a:t>
            </a:r>
            <a:r>
              <a:rPr lang="en-US" dirty="0" smtClean="0"/>
              <a:t>31%</a:t>
            </a:r>
          </a:p>
          <a:p>
            <a:pPr marL="109728" indent="0">
              <a:buFont typeface="Wingdings" panose="05000000000000000000" pitchFamily="2" charset="2"/>
              <a:buNone/>
              <a:defRPr/>
            </a:pPr>
            <a:r>
              <a:rPr lang="en-US" dirty="0"/>
              <a:t>	</a:t>
            </a:r>
            <a:r>
              <a:rPr lang="en-US" dirty="0" smtClean="0"/>
              <a:t>FY </a:t>
            </a:r>
            <a:r>
              <a:rPr lang="en-US" dirty="0"/>
              <a:t>16- </a:t>
            </a:r>
            <a:r>
              <a:rPr lang="en-US" dirty="0" smtClean="0"/>
              <a:t>23%</a:t>
            </a:r>
          </a:p>
          <a:p>
            <a:pPr marL="109728" indent="0">
              <a:buFont typeface="Wingdings" panose="05000000000000000000" pitchFamily="2" charset="2"/>
              <a:buNone/>
              <a:defRPr/>
            </a:pPr>
            <a:endParaRPr lang="en-US" sz="2100" dirty="0" smtClean="0"/>
          </a:p>
          <a:p>
            <a:pPr marL="109728" indent="0">
              <a:buFont typeface="Wingdings" panose="05000000000000000000" pitchFamily="2" charset="2"/>
              <a:buNone/>
              <a:defRPr/>
            </a:pPr>
            <a:r>
              <a:rPr lang="en-US" dirty="0" smtClean="0"/>
              <a:t>3. Critical Incident: Less than 10% require officer to give a statement first BEFORE viewing </a:t>
            </a:r>
            <a:r>
              <a:rPr lang="en-US" dirty="0"/>
              <a:t>BWC. </a:t>
            </a:r>
            <a:endParaRPr lang="en-US" dirty="0" smtClean="0"/>
          </a:p>
          <a:p>
            <a:pPr marL="109728" indent="0">
              <a:buFont typeface="Wingdings" panose="05000000000000000000" pitchFamily="2" charset="2"/>
              <a:buNone/>
              <a:defRPr/>
            </a:pPr>
            <a:r>
              <a:rPr lang="en-US" dirty="0"/>
              <a:t>	</a:t>
            </a:r>
            <a:r>
              <a:rPr lang="en-US" dirty="0" smtClean="0"/>
              <a:t>FY </a:t>
            </a:r>
            <a:r>
              <a:rPr lang="en-US" dirty="0"/>
              <a:t>15- 5</a:t>
            </a:r>
            <a:r>
              <a:rPr lang="en-US" dirty="0" smtClean="0"/>
              <a:t>% </a:t>
            </a:r>
          </a:p>
          <a:p>
            <a:pPr marL="109728" indent="0">
              <a:buFont typeface="Wingdings" panose="05000000000000000000" pitchFamily="2" charset="2"/>
              <a:buNone/>
              <a:defRPr/>
            </a:pPr>
            <a:r>
              <a:rPr lang="en-US" dirty="0"/>
              <a:t>	</a:t>
            </a:r>
            <a:r>
              <a:rPr lang="en-US" dirty="0" smtClean="0"/>
              <a:t>FY </a:t>
            </a:r>
            <a:r>
              <a:rPr lang="en-US" dirty="0"/>
              <a:t>16- 9</a:t>
            </a:r>
            <a:r>
              <a:rPr lang="en-US" dirty="0" smtClean="0"/>
              <a:t>%</a:t>
            </a:r>
          </a:p>
          <a:p>
            <a:pPr marL="109728" indent="0">
              <a:buFont typeface="Wingdings" panose="05000000000000000000" pitchFamily="2" charset="2"/>
              <a:buNone/>
              <a:defRPr/>
            </a:pPr>
            <a:endParaRPr lang="en-US" sz="1600" dirty="0" smtClean="0"/>
          </a:p>
          <a:p>
            <a:pPr marL="109728" indent="0">
              <a:buFont typeface="Wingdings" panose="05000000000000000000" pitchFamily="2" charset="2"/>
              <a:buNone/>
              <a:defRPr/>
            </a:pPr>
            <a:endParaRPr lang="en-US" sz="1600" dirty="0" smtClean="0"/>
          </a:p>
          <a:p>
            <a:pPr marL="109728" indent="0">
              <a:buFont typeface="Wingdings" panose="05000000000000000000" pitchFamily="2" charset="2"/>
              <a:buNone/>
              <a:defRPr/>
            </a:pPr>
            <a:r>
              <a:rPr lang="en-US" sz="1600" dirty="0"/>
              <a:t>	</a:t>
            </a:r>
            <a:r>
              <a:rPr lang="en-US" sz="1600" dirty="0" smtClean="0"/>
              <a:t>*Officer authority/access </a:t>
            </a:r>
            <a:r>
              <a:rPr lang="en-US" sz="1600" dirty="0"/>
              <a:t>is </a:t>
            </a:r>
            <a:r>
              <a:rPr lang="en-US" sz="1600" dirty="0" smtClean="0"/>
              <a:t>more restricted </a:t>
            </a:r>
            <a:r>
              <a:rPr lang="en-US" sz="1600" dirty="0"/>
              <a:t>in FY 16 sites</a:t>
            </a:r>
          </a:p>
          <a:p>
            <a:pPr marL="109728" indent="0">
              <a:buFont typeface="Wingdings" panose="05000000000000000000" pitchFamily="2" charset="2"/>
              <a:buNone/>
              <a:defRPr/>
            </a:pPr>
            <a:endParaRPr lang="en-US" sz="1600" dirty="0"/>
          </a:p>
          <a:p>
            <a:pPr>
              <a:defRPr/>
            </a:pPr>
            <a:endParaRPr lang="en-US" sz="2000" dirty="0" smtClean="0"/>
          </a:p>
          <a:p>
            <a:pPr marL="109728" indent="0" algn="ctr">
              <a:buFont typeface="Wingdings" panose="05000000000000000000" pitchFamily="2" charset="2"/>
              <a:buNone/>
              <a:defRPr/>
            </a:pPr>
            <a:endParaRPr lang="en-US" sz="1800" dirty="0">
              <a:solidFill>
                <a:schemeClr val="tx2"/>
              </a:solidFill>
              <a:sym typeface="Wingdings"/>
            </a:endParaRPr>
          </a:p>
        </p:txBody>
      </p:sp>
      <p:sp>
        <p:nvSpPr>
          <p:cNvPr id="43011" name="Title 2"/>
          <p:cNvSpPr>
            <a:spLocks noGrp="1"/>
          </p:cNvSpPr>
          <p:nvPr>
            <p:ph type="title"/>
          </p:nvPr>
        </p:nvSpPr>
        <p:spPr/>
        <p:txBody>
          <a:bodyPr/>
          <a:lstStyle/>
          <a:p>
            <a:r>
              <a:rPr lang="en-US" altLang="en-US" sz="2800" dirty="0" smtClean="0">
                <a:solidFill>
                  <a:schemeClr val="bg2">
                    <a:lumMod val="50000"/>
                  </a:schemeClr>
                </a:solidFill>
              </a:rPr>
              <a:t>BWC Policy Trends on Officer Review</a:t>
            </a:r>
          </a:p>
        </p:txBody>
      </p:sp>
    </p:spTree>
    <p:extLst>
      <p:ext uri="{BB962C8B-B14F-4D97-AF65-F5344CB8AC3E}">
        <p14:creationId xmlns:p14="http://schemas.microsoft.com/office/powerpoint/2010/main" val="2083334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447800"/>
            <a:ext cx="7848600" cy="4386263"/>
          </a:xfrm>
        </p:spPr>
        <p:txBody>
          <a:bodyPr>
            <a:normAutofit/>
          </a:bodyPr>
          <a:lstStyle/>
          <a:p>
            <a:pPr marL="109728" indent="0">
              <a:buFont typeface="Wingdings" panose="05000000000000000000" pitchFamily="2" charset="2"/>
              <a:buNone/>
              <a:defRPr/>
            </a:pPr>
            <a:r>
              <a:rPr lang="en-US" dirty="0" smtClean="0"/>
              <a:t>1.  Administrative Review </a:t>
            </a:r>
          </a:p>
          <a:p>
            <a:pPr marL="109728" indent="0">
              <a:buFont typeface="Wingdings" panose="05000000000000000000" pitchFamily="2" charset="2"/>
              <a:buNone/>
              <a:defRPr/>
            </a:pPr>
            <a:r>
              <a:rPr lang="en-US" sz="1600" i="1" dirty="0" smtClean="0"/>
              <a:t>A </a:t>
            </a:r>
            <a:r>
              <a:rPr lang="en-US" sz="1600" i="1" dirty="0"/>
              <a:t>supervisor may review specific BWC media or data for the purpose of training, civil claims, and administrative inquiry.</a:t>
            </a:r>
            <a:endParaRPr lang="en-US" sz="1600" i="1" dirty="0" smtClean="0"/>
          </a:p>
          <a:p>
            <a:pPr marL="603504" lvl="2" indent="0" algn="ctr">
              <a:buFontTx/>
              <a:buNone/>
              <a:defRPr/>
            </a:pPr>
            <a:endParaRPr lang="en-US" sz="1200" i="1" dirty="0" smtClean="0"/>
          </a:p>
          <a:p>
            <a:pPr marL="603504" lvl="2" indent="0" algn="ctr">
              <a:buFontTx/>
              <a:buNone/>
              <a:defRPr/>
            </a:pPr>
            <a:endParaRPr lang="en-US" sz="1200" i="1" dirty="0" smtClean="0"/>
          </a:p>
          <a:p>
            <a:pPr marL="109728" indent="0">
              <a:buFont typeface="Wingdings" panose="05000000000000000000" pitchFamily="2" charset="2"/>
              <a:buNone/>
              <a:defRPr/>
            </a:pPr>
            <a:r>
              <a:rPr lang="en-US" dirty="0" smtClean="0"/>
              <a:t>2.  Compliance Review</a:t>
            </a:r>
          </a:p>
          <a:p>
            <a:pPr marL="109728" indent="0">
              <a:buFont typeface="Wingdings" panose="05000000000000000000" pitchFamily="2" charset="2"/>
              <a:buNone/>
              <a:defRPr/>
            </a:pPr>
            <a:r>
              <a:rPr lang="en-US" sz="1600" i="1" dirty="0" smtClean="0"/>
              <a:t>Monthly</a:t>
            </a:r>
            <a:r>
              <a:rPr lang="en-US" sz="1600" i="1" dirty="0"/>
              <a:t>, supervisors will randomly review 10 recordings pertaining to his/her area of responsibility to ensure that the equipment is operating properly and that officers are using the cameras appropriately and in accordance with this policy and </a:t>
            </a:r>
            <a:r>
              <a:rPr lang="en-US" sz="1600" i="1" dirty="0" smtClean="0"/>
              <a:t>training.</a:t>
            </a:r>
          </a:p>
          <a:p>
            <a:pPr marL="109728" indent="0">
              <a:buFont typeface="Wingdings" panose="05000000000000000000" pitchFamily="2" charset="2"/>
              <a:buNone/>
              <a:defRPr/>
            </a:pPr>
            <a:endParaRPr lang="en-US" sz="1400" dirty="0" smtClean="0"/>
          </a:p>
          <a:p>
            <a:pPr marL="109728" indent="0">
              <a:buFont typeface="Wingdings" panose="05000000000000000000" pitchFamily="2" charset="2"/>
              <a:buNone/>
              <a:defRPr/>
            </a:pPr>
            <a:endParaRPr lang="en-US" sz="1400" dirty="0" smtClean="0"/>
          </a:p>
          <a:p>
            <a:pPr marL="109728" indent="0">
              <a:buFont typeface="Wingdings" panose="05000000000000000000" pitchFamily="2" charset="2"/>
              <a:buNone/>
              <a:defRPr/>
            </a:pPr>
            <a:r>
              <a:rPr lang="en-US" dirty="0" smtClean="0"/>
              <a:t>3.  Performance Review  </a:t>
            </a:r>
            <a:endParaRPr lang="en-US" sz="1400" i="1" dirty="0"/>
          </a:p>
          <a:p>
            <a:pPr marL="109728" indent="0">
              <a:buFont typeface="Wingdings" panose="05000000000000000000" pitchFamily="2" charset="2"/>
              <a:buNone/>
              <a:defRPr/>
            </a:pPr>
            <a:r>
              <a:rPr lang="en-US" sz="1600" i="1" dirty="0" smtClean="0"/>
              <a:t>Supervisors will conduct random weekly reviews of selected recordings in order to assess deputy performance as well as to identify videos that may be appropriate for training.</a:t>
            </a:r>
          </a:p>
          <a:p>
            <a:pPr marL="109728" indent="0" algn="ctr">
              <a:buFont typeface="Wingdings" panose="05000000000000000000" pitchFamily="2" charset="2"/>
              <a:buNone/>
              <a:defRPr/>
            </a:pPr>
            <a:endParaRPr lang="en-US" sz="1800" dirty="0">
              <a:solidFill>
                <a:schemeClr val="tx2"/>
              </a:solidFill>
              <a:sym typeface="Wingdings"/>
            </a:endParaRPr>
          </a:p>
        </p:txBody>
      </p:sp>
      <p:sp>
        <p:nvSpPr>
          <p:cNvPr id="45059" name="Title 2"/>
          <p:cNvSpPr>
            <a:spLocks noGrp="1"/>
          </p:cNvSpPr>
          <p:nvPr>
            <p:ph type="title"/>
          </p:nvPr>
        </p:nvSpPr>
        <p:spPr/>
        <p:txBody>
          <a:bodyPr/>
          <a:lstStyle/>
          <a:p>
            <a:r>
              <a:rPr lang="en-US" altLang="en-US" sz="2800" smtClean="0"/>
              <a:t>Supervisor Authority to Review</a:t>
            </a:r>
          </a:p>
        </p:txBody>
      </p:sp>
    </p:spTree>
    <p:extLst>
      <p:ext uri="{BB962C8B-B14F-4D97-AF65-F5344CB8AC3E}">
        <p14:creationId xmlns:p14="http://schemas.microsoft.com/office/powerpoint/2010/main" val="622187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087438"/>
            <a:ext cx="8077200" cy="5313362"/>
          </a:xfrm>
        </p:spPr>
        <p:txBody>
          <a:bodyPr>
            <a:normAutofit fontScale="92500" lnSpcReduction="10000"/>
          </a:bodyPr>
          <a:lstStyle/>
          <a:p>
            <a:pPr marL="109728" indent="0">
              <a:buFont typeface="Wingdings" panose="05000000000000000000" pitchFamily="2" charset="2"/>
              <a:buNone/>
              <a:defRPr/>
            </a:pPr>
            <a:r>
              <a:rPr lang="en-US" dirty="0" smtClean="0"/>
              <a:t>1. </a:t>
            </a:r>
            <a:r>
              <a:rPr lang="en-US" sz="2200" dirty="0" smtClean="0"/>
              <a:t>Nearly all agencies allow supervisor review for administrative </a:t>
            </a:r>
            <a:r>
              <a:rPr lang="en-US" sz="2200" dirty="0"/>
              <a:t>purposes</a:t>
            </a:r>
            <a:r>
              <a:rPr lang="en-US" sz="2200" dirty="0" smtClean="0"/>
              <a:t>.</a:t>
            </a:r>
          </a:p>
          <a:p>
            <a:pPr marL="109728" indent="0">
              <a:buFont typeface="Wingdings" panose="05000000000000000000" pitchFamily="2" charset="2"/>
              <a:buNone/>
              <a:defRPr/>
            </a:pPr>
            <a:r>
              <a:rPr lang="en-US" sz="2200" dirty="0" smtClean="0"/>
              <a:t>	FY </a:t>
            </a:r>
            <a:r>
              <a:rPr lang="en-US" sz="2200" dirty="0"/>
              <a:t>15- </a:t>
            </a:r>
            <a:r>
              <a:rPr lang="en-US" sz="2200" dirty="0" smtClean="0"/>
              <a:t>94%</a:t>
            </a:r>
          </a:p>
          <a:p>
            <a:pPr marL="109728" indent="0">
              <a:buFont typeface="Wingdings" panose="05000000000000000000" pitchFamily="2" charset="2"/>
              <a:buNone/>
              <a:defRPr/>
            </a:pPr>
            <a:r>
              <a:rPr lang="en-US" sz="2200" dirty="0"/>
              <a:t>	</a:t>
            </a:r>
            <a:r>
              <a:rPr lang="en-US" sz="2200" dirty="0" smtClean="0"/>
              <a:t>FY </a:t>
            </a:r>
            <a:r>
              <a:rPr lang="en-US" sz="2200" dirty="0"/>
              <a:t>16- </a:t>
            </a:r>
            <a:r>
              <a:rPr lang="en-US" sz="2200" dirty="0" smtClean="0"/>
              <a:t>99% </a:t>
            </a:r>
          </a:p>
          <a:p>
            <a:pPr marL="109728" indent="0">
              <a:buFont typeface="Wingdings" panose="05000000000000000000" pitchFamily="2" charset="2"/>
              <a:buNone/>
              <a:defRPr/>
            </a:pPr>
            <a:endParaRPr lang="en-US" sz="2200" dirty="0"/>
          </a:p>
          <a:p>
            <a:pPr marL="109728" indent="0">
              <a:buFont typeface="Wingdings" panose="05000000000000000000" pitchFamily="2" charset="2"/>
              <a:buNone/>
              <a:defRPr/>
            </a:pPr>
            <a:r>
              <a:rPr lang="en-US" sz="2200" dirty="0" smtClean="0"/>
              <a:t>2. Most agencies allow supervisor review for policy compliance</a:t>
            </a:r>
            <a:r>
              <a:rPr lang="en-US" sz="2200" dirty="0"/>
              <a:t>. </a:t>
            </a:r>
            <a:endParaRPr lang="en-US" sz="2200" dirty="0" smtClean="0"/>
          </a:p>
          <a:p>
            <a:pPr marL="109728" indent="0">
              <a:buFont typeface="Wingdings" panose="05000000000000000000" pitchFamily="2" charset="2"/>
              <a:buNone/>
              <a:defRPr/>
            </a:pPr>
            <a:r>
              <a:rPr lang="en-US" sz="2200" dirty="0"/>
              <a:t>	</a:t>
            </a:r>
            <a:r>
              <a:rPr lang="en-US" sz="2200" dirty="0" smtClean="0"/>
              <a:t>FY </a:t>
            </a:r>
            <a:r>
              <a:rPr lang="en-US" sz="2200" dirty="0"/>
              <a:t>15- </a:t>
            </a:r>
            <a:r>
              <a:rPr lang="en-US" sz="2200" dirty="0" smtClean="0"/>
              <a:t>50%</a:t>
            </a:r>
          </a:p>
          <a:p>
            <a:pPr marL="109728" indent="0">
              <a:buFont typeface="Wingdings" panose="05000000000000000000" pitchFamily="2" charset="2"/>
              <a:buNone/>
              <a:defRPr/>
            </a:pPr>
            <a:r>
              <a:rPr lang="en-US" sz="2200" dirty="0"/>
              <a:t>	</a:t>
            </a:r>
            <a:r>
              <a:rPr lang="en-US" sz="2200" dirty="0" smtClean="0"/>
              <a:t>FY </a:t>
            </a:r>
            <a:r>
              <a:rPr lang="en-US" sz="2200" dirty="0"/>
              <a:t>16- </a:t>
            </a:r>
            <a:r>
              <a:rPr lang="en-US" sz="2200" dirty="0" smtClean="0"/>
              <a:t>93%</a:t>
            </a:r>
            <a:endParaRPr lang="en-US" sz="2200" dirty="0"/>
          </a:p>
          <a:p>
            <a:pPr marL="109728" indent="0">
              <a:buFont typeface="Wingdings" panose="05000000000000000000" pitchFamily="2" charset="2"/>
              <a:buNone/>
              <a:defRPr/>
            </a:pPr>
            <a:endParaRPr lang="en-US" sz="2200" dirty="0" smtClean="0"/>
          </a:p>
          <a:p>
            <a:pPr marL="109728" indent="0">
              <a:buFont typeface="Wingdings" panose="05000000000000000000" pitchFamily="2" charset="2"/>
              <a:buNone/>
              <a:defRPr/>
            </a:pPr>
            <a:endParaRPr lang="en-US" sz="2200" dirty="0" smtClean="0"/>
          </a:p>
          <a:p>
            <a:pPr marL="109728" indent="0">
              <a:buFont typeface="Wingdings" panose="05000000000000000000" pitchFamily="2" charset="2"/>
              <a:buNone/>
              <a:defRPr/>
            </a:pPr>
            <a:r>
              <a:rPr lang="en-US" sz="2200" dirty="0" smtClean="0"/>
              <a:t>3. Most agencies allow supervisor review for officer performance.</a:t>
            </a:r>
          </a:p>
          <a:p>
            <a:pPr marL="109728" indent="0">
              <a:buFont typeface="Wingdings" panose="05000000000000000000" pitchFamily="2" charset="2"/>
              <a:buNone/>
              <a:defRPr/>
            </a:pPr>
            <a:r>
              <a:rPr lang="en-US" sz="2200" dirty="0"/>
              <a:t>	</a:t>
            </a:r>
            <a:r>
              <a:rPr lang="en-US" sz="2200" dirty="0" smtClean="0"/>
              <a:t>FY </a:t>
            </a:r>
            <a:r>
              <a:rPr lang="en-US" sz="2200" dirty="0"/>
              <a:t>15- </a:t>
            </a:r>
            <a:r>
              <a:rPr lang="en-US" sz="2200" dirty="0" smtClean="0"/>
              <a:t>66%</a:t>
            </a:r>
          </a:p>
          <a:p>
            <a:pPr marL="109728" indent="0">
              <a:buFont typeface="Wingdings" panose="05000000000000000000" pitchFamily="2" charset="2"/>
              <a:buNone/>
              <a:defRPr/>
            </a:pPr>
            <a:r>
              <a:rPr lang="en-US" sz="2200" dirty="0"/>
              <a:t>	</a:t>
            </a:r>
            <a:r>
              <a:rPr lang="en-US" sz="2200" dirty="0" smtClean="0"/>
              <a:t>FY </a:t>
            </a:r>
            <a:r>
              <a:rPr lang="en-US" sz="2200" dirty="0"/>
              <a:t>16- </a:t>
            </a:r>
            <a:r>
              <a:rPr lang="en-US" sz="2200" dirty="0" smtClean="0"/>
              <a:t>93%</a:t>
            </a:r>
          </a:p>
          <a:p>
            <a:pPr marL="109728" indent="0">
              <a:buFont typeface="Wingdings" panose="05000000000000000000" pitchFamily="2" charset="2"/>
              <a:buNone/>
              <a:defRPr/>
            </a:pPr>
            <a:endParaRPr lang="en-US" dirty="0" smtClean="0"/>
          </a:p>
          <a:p>
            <a:pPr marL="109728" indent="0">
              <a:buFont typeface="Wingdings" panose="05000000000000000000" pitchFamily="2" charset="2"/>
              <a:buNone/>
              <a:defRPr/>
            </a:pPr>
            <a:r>
              <a:rPr lang="en-US" sz="1700" dirty="0" smtClean="0"/>
              <a:t>	*Supervisor authority/access </a:t>
            </a:r>
            <a:r>
              <a:rPr lang="en-US" sz="1700" dirty="0"/>
              <a:t>is </a:t>
            </a:r>
            <a:r>
              <a:rPr lang="en-US" sz="1700" dirty="0" smtClean="0"/>
              <a:t>greater </a:t>
            </a:r>
            <a:r>
              <a:rPr lang="en-US" sz="1700" dirty="0"/>
              <a:t>in FY 16 </a:t>
            </a:r>
            <a:r>
              <a:rPr lang="en-US" sz="1700" dirty="0" smtClean="0"/>
              <a:t>sites.</a:t>
            </a:r>
            <a:endParaRPr lang="en-US" sz="1700" dirty="0"/>
          </a:p>
          <a:p>
            <a:pPr>
              <a:defRPr/>
            </a:pPr>
            <a:endParaRPr lang="en-US" dirty="0" smtClean="0"/>
          </a:p>
          <a:p>
            <a:pPr marL="109728" indent="0" algn="ctr">
              <a:buFont typeface="Wingdings" panose="05000000000000000000" pitchFamily="2" charset="2"/>
              <a:buNone/>
              <a:defRPr/>
            </a:pPr>
            <a:endParaRPr lang="en-US" sz="1800" dirty="0">
              <a:solidFill>
                <a:schemeClr val="tx2"/>
              </a:solidFill>
              <a:sym typeface="Wingdings"/>
            </a:endParaRPr>
          </a:p>
        </p:txBody>
      </p:sp>
      <p:sp>
        <p:nvSpPr>
          <p:cNvPr id="47107" name="Title 2"/>
          <p:cNvSpPr>
            <a:spLocks noGrp="1"/>
          </p:cNvSpPr>
          <p:nvPr>
            <p:ph type="title"/>
          </p:nvPr>
        </p:nvSpPr>
        <p:spPr/>
        <p:txBody>
          <a:bodyPr/>
          <a:lstStyle/>
          <a:p>
            <a:r>
              <a:rPr lang="en-US" altLang="en-US" sz="2800" smtClean="0"/>
              <a:t>BWC Policy Trends on Supervisor Review</a:t>
            </a:r>
          </a:p>
        </p:txBody>
      </p:sp>
    </p:spTree>
    <p:extLst>
      <p:ext uri="{BB962C8B-B14F-4D97-AF65-F5344CB8AC3E}">
        <p14:creationId xmlns:p14="http://schemas.microsoft.com/office/powerpoint/2010/main" val="2740765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1D8587-F0F0-4E71-AEC1-8DDE4B7CEF7F}" type="slidenum">
              <a:rPr lang="en-US" smtClean="0"/>
              <a:t>27</a:t>
            </a:fld>
            <a:endParaRPr lang="en-US"/>
          </a:p>
        </p:txBody>
      </p:sp>
      <p:sp>
        <p:nvSpPr>
          <p:cNvPr id="4" name="Title 3"/>
          <p:cNvSpPr>
            <a:spLocks noGrp="1"/>
          </p:cNvSpPr>
          <p:nvPr>
            <p:ph type="title"/>
          </p:nvPr>
        </p:nvSpPr>
        <p:spPr/>
        <p:txBody>
          <a:bodyPr>
            <a:noAutofit/>
          </a:bodyPr>
          <a:lstStyle/>
          <a:p>
            <a:r>
              <a:rPr lang="en-US" sz="2800" dirty="0"/>
              <a:t>PERF/COPS and “Assessing the Evidence” Reports</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2725148" cy="395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89100"/>
            <a:ext cx="3054350"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262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February 26-27, 2015: Two-day expert panel at the White House</a:t>
            </a:r>
          </a:p>
          <a:p>
            <a:r>
              <a:rPr lang="en-US" sz="2000" dirty="0"/>
              <a:t>May 2015: Toolkit “goes live” at: </a:t>
            </a:r>
            <a:r>
              <a:rPr lang="en-US" sz="2000" dirty="0">
                <a:hlinkClick r:id="rId2"/>
              </a:rPr>
              <a:t>https://www.bja.gov/bwc</a:t>
            </a:r>
            <a:endParaRPr lang="en-US" sz="2000" dirty="0"/>
          </a:p>
          <a:p>
            <a:endParaRPr lang="en-US" sz="2000" dirty="0"/>
          </a:p>
          <a:p>
            <a:r>
              <a:rPr lang="en-US" sz="2000" dirty="0"/>
              <a:t>Serves as an information warehouse on BWCs</a:t>
            </a:r>
          </a:p>
          <a:p>
            <a:pPr lvl="1"/>
            <a:r>
              <a:rPr lang="en-US" sz="1600" dirty="0"/>
              <a:t>FAQ format in the areas of:</a:t>
            </a:r>
          </a:p>
          <a:p>
            <a:pPr lvl="2"/>
            <a:r>
              <a:rPr lang="en-US" sz="1600" dirty="0"/>
              <a:t>Research</a:t>
            </a:r>
          </a:p>
          <a:p>
            <a:pPr lvl="2"/>
            <a:r>
              <a:rPr lang="en-US" sz="1600" dirty="0"/>
              <a:t>Policy</a:t>
            </a:r>
          </a:p>
          <a:p>
            <a:pPr lvl="2"/>
            <a:r>
              <a:rPr lang="en-US" sz="1600" dirty="0"/>
              <a:t>Technology</a:t>
            </a:r>
          </a:p>
          <a:p>
            <a:pPr lvl="2"/>
            <a:r>
              <a:rPr lang="en-US" sz="1600" dirty="0"/>
              <a:t>Privacy</a:t>
            </a:r>
          </a:p>
          <a:p>
            <a:pPr lvl="2"/>
            <a:r>
              <a:rPr lang="en-US" sz="1600" dirty="0"/>
              <a:t>Training</a:t>
            </a:r>
          </a:p>
          <a:p>
            <a:pPr lvl="2"/>
            <a:r>
              <a:rPr lang="en-US" sz="1600" dirty="0"/>
              <a:t>Stakeholders</a:t>
            </a:r>
          </a:p>
          <a:p>
            <a:endParaRPr lang="en-US" sz="2000" dirty="0"/>
          </a:p>
          <a:p>
            <a:r>
              <a:rPr lang="en-US" sz="2000" dirty="0"/>
              <a:t>Law Enforcement Implementation Checklist</a:t>
            </a:r>
          </a:p>
          <a:p>
            <a:endParaRPr lang="en-US" dirty="0"/>
          </a:p>
        </p:txBody>
      </p:sp>
      <p:sp>
        <p:nvSpPr>
          <p:cNvPr id="3" name="Slide Number Placeholder 2"/>
          <p:cNvSpPr>
            <a:spLocks noGrp="1"/>
          </p:cNvSpPr>
          <p:nvPr>
            <p:ph type="sldNum" sz="quarter" idx="12"/>
          </p:nvPr>
        </p:nvSpPr>
        <p:spPr/>
        <p:txBody>
          <a:bodyPr/>
          <a:lstStyle/>
          <a:p>
            <a:fld id="{A81D8587-F0F0-4E71-AEC1-8DDE4B7CEF7F}" type="slidenum">
              <a:rPr lang="en-US" smtClean="0"/>
              <a:t>28</a:t>
            </a:fld>
            <a:endParaRPr lang="en-US"/>
          </a:p>
        </p:txBody>
      </p:sp>
      <p:sp>
        <p:nvSpPr>
          <p:cNvPr id="4" name="Title 3"/>
          <p:cNvSpPr>
            <a:spLocks noGrp="1"/>
          </p:cNvSpPr>
          <p:nvPr>
            <p:ph type="title"/>
          </p:nvPr>
        </p:nvSpPr>
        <p:spPr/>
        <p:txBody>
          <a:bodyPr>
            <a:normAutofit/>
          </a:bodyPr>
          <a:lstStyle/>
          <a:p>
            <a:r>
              <a:rPr lang="en-US" sz="3600" dirty="0"/>
              <a:t>BJA National Body-Worn Camera Toolkit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429000"/>
            <a:ext cx="1828800"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983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1D8587-F0F0-4E71-AEC1-8DDE4B7CEF7F}" type="slidenum">
              <a:rPr lang="en-US" smtClean="0"/>
              <a:t>29</a:t>
            </a:fld>
            <a:endParaRPr lang="en-US"/>
          </a:p>
        </p:txBody>
      </p:sp>
      <p:sp>
        <p:nvSpPr>
          <p:cNvPr id="4" name="Title 3"/>
          <p:cNvSpPr>
            <a:spLocks noGrp="1"/>
          </p:cNvSpPr>
          <p:nvPr>
            <p:ph type="title"/>
          </p:nvPr>
        </p:nvSpPr>
        <p:spPr/>
        <p:txBody>
          <a:bodyPr>
            <a:normAutofit/>
          </a:bodyPr>
          <a:lstStyle/>
          <a:p>
            <a:r>
              <a:rPr lang="en-US" sz="3600" dirty="0"/>
              <a:t>BJA National Body-Worn Camera Toolkit</a:t>
            </a:r>
          </a:p>
        </p:txBody>
      </p:sp>
      <p:pic>
        <p:nvPicPr>
          <p:cNvPr id="5" name="Content Placeholder 4"/>
          <p:cNvPicPr>
            <a:picLocks noGrp="1" noChangeAspect="1"/>
          </p:cNvPicPr>
          <p:nvPr>
            <p:ph idx="1"/>
          </p:nvPr>
        </p:nvPicPr>
        <p:blipFill>
          <a:blip r:embed="rId2"/>
          <a:stretch>
            <a:fillRect/>
          </a:stretch>
        </p:blipFill>
        <p:spPr>
          <a:xfrm>
            <a:off x="533400" y="1295400"/>
            <a:ext cx="8046154" cy="4525962"/>
          </a:xfrm>
          <a:prstGeom prst="rect">
            <a:avLst/>
          </a:prstGeom>
        </p:spPr>
      </p:pic>
    </p:spTree>
    <p:extLst>
      <p:ext uri="{BB962C8B-B14F-4D97-AF65-F5344CB8AC3E}">
        <p14:creationId xmlns:p14="http://schemas.microsoft.com/office/powerpoint/2010/main" val="2582202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1D8587-F0F0-4E71-AEC1-8DDE4B7CEF7F}" type="slidenum">
              <a:rPr lang="en-US" smtClean="0"/>
              <a:t>3</a:t>
            </a:fld>
            <a:endParaRPr lang="en-US"/>
          </a:p>
        </p:txBody>
      </p:sp>
      <p:sp>
        <p:nvSpPr>
          <p:cNvPr id="4" name="Title 3"/>
          <p:cNvSpPr>
            <a:spLocks noGrp="1"/>
          </p:cNvSpPr>
          <p:nvPr>
            <p:ph type="title"/>
          </p:nvPr>
        </p:nvSpPr>
        <p:spPr>
          <a:xfrm>
            <a:off x="457200" y="2590800"/>
            <a:ext cx="8229600" cy="1143000"/>
          </a:xfrm>
        </p:spPr>
        <p:txBody>
          <a:bodyPr/>
          <a:lstStyle/>
          <a:p>
            <a:pPr algn="ctr"/>
            <a:r>
              <a:rPr lang="en-US" dirty="0" smtClean="0"/>
              <a:t>The Importance of Policy</a:t>
            </a:r>
            <a:endParaRPr lang="en-US" dirty="0"/>
          </a:p>
        </p:txBody>
      </p:sp>
    </p:spTree>
    <p:extLst>
      <p:ext uri="{BB962C8B-B14F-4D97-AF65-F5344CB8AC3E}">
        <p14:creationId xmlns:p14="http://schemas.microsoft.com/office/powerpoint/2010/main" val="4255183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1D8587-F0F0-4E71-AEC1-8DDE4B7CEF7F}" type="slidenum">
              <a:rPr lang="en-US" smtClean="0"/>
              <a:t>30</a:t>
            </a:fld>
            <a:endParaRPr lang="en-US"/>
          </a:p>
        </p:txBody>
      </p:sp>
      <p:sp>
        <p:nvSpPr>
          <p:cNvPr id="4" name="Title 3"/>
          <p:cNvSpPr>
            <a:spLocks noGrp="1"/>
          </p:cNvSpPr>
          <p:nvPr>
            <p:ph type="title"/>
          </p:nvPr>
        </p:nvSpPr>
        <p:spPr/>
        <p:txBody>
          <a:bodyPr/>
          <a:lstStyle/>
          <a:p>
            <a:pPr algn="ctr"/>
            <a:r>
              <a:rPr lang="en-US" sz="4400" dirty="0"/>
              <a:t>Toolkit Podcast Series</a:t>
            </a:r>
            <a:endParaRPr lang="en-US" dirty="0"/>
          </a:p>
        </p:txBody>
      </p:sp>
      <p:pic>
        <p:nvPicPr>
          <p:cNvPr id="5" name="Content Placeholder 4"/>
          <p:cNvPicPr>
            <a:picLocks noGrp="1" noChangeAspect="1"/>
          </p:cNvPicPr>
          <p:nvPr>
            <p:ph idx="1"/>
          </p:nvPr>
        </p:nvPicPr>
        <p:blipFill>
          <a:blip r:embed="rId2"/>
          <a:stretch>
            <a:fillRect/>
          </a:stretch>
        </p:blipFill>
        <p:spPr>
          <a:xfrm>
            <a:off x="838200" y="1371600"/>
            <a:ext cx="7756877" cy="4363244"/>
          </a:xfrm>
          <a:prstGeom prst="rect">
            <a:avLst/>
          </a:prstGeom>
        </p:spPr>
      </p:pic>
    </p:spTree>
    <p:extLst>
      <p:ext uri="{BB962C8B-B14F-4D97-AF65-F5344CB8AC3E}">
        <p14:creationId xmlns:p14="http://schemas.microsoft.com/office/powerpoint/2010/main" val="60453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1D8587-F0F0-4E71-AEC1-8DDE4B7CEF7F}" type="slidenum">
              <a:rPr lang="en-US" smtClean="0"/>
              <a:t>31</a:t>
            </a:fld>
            <a:endParaRPr lang="en-US"/>
          </a:p>
        </p:txBody>
      </p:sp>
      <p:sp>
        <p:nvSpPr>
          <p:cNvPr id="4" name="Title 3"/>
          <p:cNvSpPr>
            <a:spLocks noGrp="1"/>
          </p:cNvSpPr>
          <p:nvPr>
            <p:ph type="title"/>
          </p:nvPr>
        </p:nvSpPr>
        <p:spPr/>
        <p:txBody>
          <a:bodyPr/>
          <a:lstStyle/>
          <a:p>
            <a:pPr algn="ctr"/>
            <a:r>
              <a:rPr lang="en-US" sz="4400" dirty="0"/>
              <a:t>Toolkit: Policy Resources</a:t>
            </a:r>
            <a:endParaRPr lang="en-US" dirty="0"/>
          </a:p>
        </p:txBody>
      </p:sp>
      <p:pic>
        <p:nvPicPr>
          <p:cNvPr id="5" name="Content Placeholder 5"/>
          <p:cNvPicPr>
            <a:picLocks noGrp="1"/>
          </p:cNvPicPr>
          <p:nvPr>
            <p:ph idx="1"/>
          </p:nvPr>
        </p:nvPicPr>
        <p:blipFill>
          <a:blip r:embed="rId2"/>
          <a:stretch>
            <a:fillRect/>
          </a:stretch>
        </p:blipFill>
        <p:spPr>
          <a:xfrm>
            <a:off x="685799" y="1481138"/>
            <a:ext cx="7909277" cy="4310062"/>
          </a:xfrm>
          <a:prstGeom prst="rect">
            <a:avLst/>
          </a:prstGeom>
        </p:spPr>
      </p:pic>
    </p:spTree>
    <p:extLst>
      <p:ext uri="{BB962C8B-B14F-4D97-AF65-F5344CB8AC3E}">
        <p14:creationId xmlns:p14="http://schemas.microsoft.com/office/powerpoint/2010/main" val="1901451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1D8587-F0F0-4E71-AEC1-8DDE4B7CEF7F}" type="slidenum">
              <a:rPr lang="en-US" smtClean="0"/>
              <a:t>32</a:t>
            </a:fld>
            <a:endParaRPr lang="en-US"/>
          </a:p>
        </p:txBody>
      </p:sp>
      <p:sp>
        <p:nvSpPr>
          <p:cNvPr id="4" name="Title 3"/>
          <p:cNvSpPr>
            <a:spLocks noGrp="1"/>
          </p:cNvSpPr>
          <p:nvPr>
            <p:ph type="title"/>
          </p:nvPr>
        </p:nvSpPr>
        <p:spPr/>
        <p:txBody>
          <a:bodyPr/>
          <a:lstStyle/>
          <a:p>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9227" t="7936" r="31284" b="5556"/>
          <a:stretch>
            <a:fillRect/>
          </a:stretch>
        </p:blipFill>
        <p:spPr bwMode="auto">
          <a:xfrm>
            <a:off x="1219200" y="152400"/>
            <a:ext cx="6781800" cy="5755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927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Model Policies: IACP, ACLU</a:t>
            </a:r>
          </a:p>
          <a:p>
            <a:pPr marL="109728" indent="0">
              <a:buNone/>
            </a:pPr>
            <a:endParaRPr lang="en-US" sz="2400" dirty="0" smtClean="0"/>
          </a:p>
          <a:p>
            <a:r>
              <a:rPr lang="en-US" sz="2400" dirty="0" smtClean="0"/>
              <a:t>National </a:t>
            </a:r>
            <a:r>
              <a:rPr lang="en-US" sz="2400" dirty="0"/>
              <a:t>Institute of Justice (NIJ) Market Survey</a:t>
            </a:r>
          </a:p>
          <a:p>
            <a:endParaRPr lang="en-US" sz="2400" dirty="0"/>
          </a:p>
        </p:txBody>
      </p:sp>
      <p:sp>
        <p:nvSpPr>
          <p:cNvPr id="3" name="Slide Number Placeholder 2"/>
          <p:cNvSpPr>
            <a:spLocks noGrp="1"/>
          </p:cNvSpPr>
          <p:nvPr>
            <p:ph type="sldNum" sz="quarter" idx="12"/>
          </p:nvPr>
        </p:nvSpPr>
        <p:spPr/>
        <p:txBody>
          <a:bodyPr/>
          <a:lstStyle/>
          <a:p>
            <a:fld id="{A81D8587-F0F0-4E71-AEC1-8DDE4B7CEF7F}" type="slidenum">
              <a:rPr lang="en-US" smtClean="0"/>
              <a:t>33</a:t>
            </a:fld>
            <a:endParaRPr lang="en-US"/>
          </a:p>
        </p:txBody>
      </p:sp>
      <p:sp>
        <p:nvSpPr>
          <p:cNvPr id="4" name="Title 3"/>
          <p:cNvSpPr>
            <a:spLocks noGrp="1"/>
          </p:cNvSpPr>
          <p:nvPr>
            <p:ph type="title"/>
          </p:nvPr>
        </p:nvSpPr>
        <p:spPr/>
        <p:txBody>
          <a:bodyPr/>
          <a:lstStyle/>
          <a:p>
            <a:r>
              <a:rPr lang="en-US" dirty="0"/>
              <a:t>Other Policy-Related Resources</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24200"/>
            <a:ext cx="32004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487" y="4242689"/>
            <a:ext cx="1901825"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1391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endParaRPr lang="en-US" dirty="0" smtClean="0"/>
          </a:p>
          <a:p>
            <a:pPr marL="109728" indent="0" algn="ctr">
              <a:buNone/>
            </a:pPr>
            <a:endParaRPr lang="en-US" dirty="0"/>
          </a:p>
          <a:p>
            <a:pPr marL="109728" indent="0" algn="ctr">
              <a:buNone/>
            </a:pPr>
            <a:endParaRPr lang="en-US" dirty="0" smtClean="0"/>
          </a:p>
          <a:p>
            <a:pPr marL="109728" indent="0" algn="ctr">
              <a:buNone/>
            </a:pPr>
            <a:r>
              <a:rPr lang="en-US" dirty="0" smtClean="0"/>
              <a:t>Questions</a:t>
            </a:r>
            <a:r>
              <a:rPr lang="en-US" dirty="0"/>
              <a:t>? </a:t>
            </a:r>
          </a:p>
          <a:p>
            <a:pPr marL="109728" indent="0" algn="ctr">
              <a:buNone/>
            </a:pPr>
            <a:endParaRPr lang="en-US" dirty="0"/>
          </a:p>
          <a:p>
            <a:pPr marL="109728" indent="0" algn="ctr">
              <a:buNone/>
            </a:pPr>
            <a:r>
              <a:rPr lang="en-US" dirty="0"/>
              <a:t>Comments? </a:t>
            </a:r>
          </a:p>
          <a:p>
            <a:endParaRPr lang="en-US" dirty="0"/>
          </a:p>
        </p:txBody>
      </p:sp>
      <p:sp>
        <p:nvSpPr>
          <p:cNvPr id="3" name="Slide Number Placeholder 2"/>
          <p:cNvSpPr>
            <a:spLocks noGrp="1"/>
          </p:cNvSpPr>
          <p:nvPr>
            <p:ph type="sldNum" sz="quarter" idx="12"/>
          </p:nvPr>
        </p:nvSpPr>
        <p:spPr/>
        <p:txBody>
          <a:bodyPr/>
          <a:lstStyle/>
          <a:p>
            <a:fld id="{A81D8587-F0F0-4E71-AEC1-8DDE4B7CEF7F}" type="slidenum">
              <a:rPr lang="en-US" smtClean="0"/>
              <a:t>34</a:t>
            </a:fld>
            <a:endParaRPr lang="en-US"/>
          </a:p>
        </p:txBody>
      </p:sp>
      <p:sp>
        <p:nvSpPr>
          <p:cNvPr id="4" name="Title 3"/>
          <p:cNvSpPr>
            <a:spLocks noGrp="1"/>
          </p:cNvSpPr>
          <p:nvPr>
            <p:ph type="title"/>
          </p:nvPr>
        </p:nvSpPr>
        <p:spPr/>
        <p:txBody>
          <a:bodyPr/>
          <a:lstStyle/>
          <a:p>
            <a:pPr algn="ctr"/>
            <a:r>
              <a:rPr lang="en-US" sz="4400" dirty="0"/>
              <a:t>THANKS!</a:t>
            </a:r>
            <a:endParaRPr lang="en-US" dirty="0"/>
          </a:p>
        </p:txBody>
      </p:sp>
    </p:spTree>
    <p:extLst>
      <p:ext uri="{BB962C8B-B14F-4D97-AF65-F5344CB8AC3E}">
        <p14:creationId xmlns:p14="http://schemas.microsoft.com/office/powerpoint/2010/main" val="211724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000" b="1" dirty="0"/>
              <a:t>FACT: 4 decades of research demonstrate policy as an effective way to guide/control officer discretion</a:t>
            </a:r>
          </a:p>
          <a:p>
            <a:pPr lvl="1"/>
            <a:r>
              <a:rPr lang="en-US" altLang="en-US" sz="1600" b="1" dirty="0"/>
              <a:t>Policy effectiveness – deadly force, less-lethal force, automobile and foot pursuits, K-9 deployments, domestic violence responses</a:t>
            </a:r>
          </a:p>
          <a:p>
            <a:endParaRPr lang="en-US" altLang="en-US" sz="2000" b="1" dirty="0"/>
          </a:p>
          <a:p>
            <a:endParaRPr lang="en-US" altLang="en-US" sz="2000" b="1" dirty="0"/>
          </a:p>
          <a:p>
            <a:r>
              <a:rPr lang="en-US" altLang="en-US" sz="2000" b="1" dirty="0"/>
              <a:t>Policy works IF: </a:t>
            </a:r>
          </a:p>
          <a:p>
            <a:pPr lvl="1"/>
            <a:r>
              <a:rPr lang="en-US" altLang="en-US" sz="2000" b="1" dirty="0"/>
              <a:t>Policy is CLEAR (what is and what is not expected)</a:t>
            </a:r>
          </a:p>
          <a:p>
            <a:pPr lvl="1"/>
            <a:r>
              <a:rPr lang="en-US" altLang="en-US" sz="2000" b="1" dirty="0"/>
              <a:t>Policy is KNOWN (training, widely available)</a:t>
            </a:r>
          </a:p>
          <a:p>
            <a:pPr lvl="1"/>
            <a:r>
              <a:rPr lang="en-US" altLang="en-US" sz="2000" b="1" dirty="0"/>
              <a:t>Policy is ENFORCED (compliance monitored)</a:t>
            </a:r>
          </a:p>
          <a:p>
            <a:endParaRPr lang="en-US" dirty="0"/>
          </a:p>
        </p:txBody>
      </p:sp>
      <p:sp>
        <p:nvSpPr>
          <p:cNvPr id="3" name="Slide Number Placeholder 2"/>
          <p:cNvSpPr>
            <a:spLocks noGrp="1"/>
          </p:cNvSpPr>
          <p:nvPr>
            <p:ph type="sldNum" sz="quarter" idx="12"/>
          </p:nvPr>
        </p:nvSpPr>
        <p:spPr/>
        <p:txBody>
          <a:bodyPr/>
          <a:lstStyle/>
          <a:p>
            <a:fld id="{A81D8587-F0F0-4E71-AEC1-8DDE4B7CEF7F}" type="slidenum">
              <a:rPr lang="en-US" smtClean="0"/>
              <a:t>4</a:t>
            </a:fld>
            <a:endParaRPr lang="en-US"/>
          </a:p>
        </p:txBody>
      </p:sp>
      <p:sp>
        <p:nvSpPr>
          <p:cNvPr id="4" name="Title 3"/>
          <p:cNvSpPr>
            <a:spLocks noGrp="1"/>
          </p:cNvSpPr>
          <p:nvPr>
            <p:ph type="title"/>
          </p:nvPr>
        </p:nvSpPr>
        <p:spPr/>
        <p:txBody>
          <a:bodyPr/>
          <a:lstStyle/>
          <a:p>
            <a:r>
              <a:rPr lang="en-US" altLang="en-US" dirty="0"/>
              <a:t>Why is Policy Important?</a:t>
            </a:r>
            <a:endParaRPr lang="en-US" dirty="0"/>
          </a:p>
        </p:txBody>
      </p:sp>
    </p:spTree>
    <p:extLst>
      <p:ext uri="{BB962C8B-B14F-4D97-AF65-F5344CB8AC3E}">
        <p14:creationId xmlns:p14="http://schemas.microsoft.com/office/powerpoint/2010/main" val="349590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b="1" dirty="0"/>
              <a:t>Administrative Policy Proponents:</a:t>
            </a:r>
          </a:p>
          <a:p>
            <a:pPr marL="109728" indent="0">
              <a:buNone/>
            </a:pPr>
            <a:r>
              <a:rPr lang="en-US" sz="2200" dirty="0"/>
              <a:t>IACP, ABA, US DOJ (Civil Rights), ACLU, </a:t>
            </a:r>
            <a:r>
              <a:rPr lang="en-US" sz="2200" dirty="0" smtClean="0"/>
              <a:t>PERF</a:t>
            </a:r>
            <a:r>
              <a:rPr lang="en-US" sz="2200" dirty="0"/>
              <a:t>, and so on.</a:t>
            </a:r>
          </a:p>
          <a:p>
            <a:pPr marL="109728" indent="0">
              <a:buNone/>
            </a:pPr>
            <a:endParaRPr lang="en-US" sz="2200" b="1" dirty="0"/>
          </a:p>
          <a:p>
            <a:r>
              <a:rPr lang="en-US" sz="2200" b="1" dirty="0"/>
              <a:t>Commission on Accreditation of Law Enforcement Agencies (CALEA)</a:t>
            </a:r>
          </a:p>
          <a:p>
            <a:pPr marL="109728" indent="0">
              <a:buNone/>
            </a:pPr>
            <a:endParaRPr lang="en-US" sz="2200" dirty="0"/>
          </a:p>
          <a:p>
            <a:pPr marL="109728" indent="0">
              <a:buNone/>
            </a:pPr>
            <a:r>
              <a:rPr lang="en-US" sz="2200" dirty="0"/>
              <a:t>	“CALEA Accreditation requires an agency to develop a 	comprehensive, well thought out, uniform set of </a:t>
            </a:r>
            <a:r>
              <a:rPr lang="en-US" sz="2200" i="1" dirty="0"/>
              <a:t>written 	directives</a:t>
            </a:r>
            <a:r>
              <a:rPr lang="en-US" sz="2200" dirty="0"/>
              <a:t>. This is one of the most successful methods for 	reaching administrative and operational goals, while also 	providing direction to personnel.” </a:t>
            </a:r>
          </a:p>
          <a:p>
            <a:endParaRPr lang="en-US" dirty="0"/>
          </a:p>
        </p:txBody>
      </p:sp>
      <p:sp>
        <p:nvSpPr>
          <p:cNvPr id="3" name="Slide Number Placeholder 2"/>
          <p:cNvSpPr>
            <a:spLocks noGrp="1"/>
          </p:cNvSpPr>
          <p:nvPr>
            <p:ph type="sldNum" sz="quarter" idx="12"/>
          </p:nvPr>
        </p:nvSpPr>
        <p:spPr/>
        <p:txBody>
          <a:bodyPr/>
          <a:lstStyle/>
          <a:p>
            <a:fld id="{A81D8587-F0F0-4E71-AEC1-8DDE4B7CEF7F}" type="slidenum">
              <a:rPr lang="en-US" smtClean="0"/>
              <a:t>5</a:t>
            </a:fld>
            <a:endParaRPr lang="en-US"/>
          </a:p>
        </p:txBody>
      </p:sp>
      <p:sp>
        <p:nvSpPr>
          <p:cNvPr id="4" name="Title 3"/>
          <p:cNvSpPr>
            <a:spLocks noGrp="1"/>
          </p:cNvSpPr>
          <p:nvPr>
            <p:ph type="title"/>
          </p:nvPr>
        </p:nvSpPr>
        <p:spPr/>
        <p:txBody>
          <a:bodyPr/>
          <a:lstStyle/>
          <a:p>
            <a:r>
              <a:rPr lang="en-US" dirty="0"/>
              <a:t>Why is Policy Important?</a:t>
            </a:r>
          </a:p>
        </p:txBody>
      </p:sp>
    </p:spTree>
    <p:extLst>
      <p:ext uri="{BB962C8B-B14F-4D97-AF65-F5344CB8AC3E}">
        <p14:creationId xmlns:p14="http://schemas.microsoft.com/office/powerpoint/2010/main" val="74922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Communicates goals of the BWC program</a:t>
            </a:r>
          </a:p>
          <a:p>
            <a:endParaRPr lang="en-US" sz="2000" dirty="0"/>
          </a:p>
          <a:p>
            <a:r>
              <a:rPr lang="en-US" sz="2000" dirty="0"/>
              <a:t>Conveys expectations to officers</a:t>
            </a:r>
          </a:p>
          <a:p>
            <a:endParaRPr lang="en-US" sz="2000" dirty="0"/>
          </a:p>
          <a:p>
            <a:r>
              <a:rPr lang="en-US" sz="2000" dirty="0"/>
              <a:t>Allows for internal and external collaboration</a:t>
            </a:r>
          </a:p>
          <a:p>
            <a:endParaRPr lang="en-US" sz="2000" dirty="0"/>
          </a:p>
          <a:p>
            <a:r>
              <a:rPr lang="en-US" sz="2000" dirty="0"/>
              <a:t>Allows for internal and external transparency</a:t>
            </a:r>
          </a:p>
          <a:p>
            <a:endParaRPr lang="en-US" sz="2000" dirty="0"/>
          </a:p>
          <a:p>
            <a:r>
              <a:rPr lang="en-US" sz="2000" dirty="0"/>
              <a:t>Guides officer decision-making and behavior</a:t>
            </a:r>
          </a:p>
          <a:p>
            <a:endParaRPr lang="en-US" sz="2000" dirty="0"/>
          </a:p>
          <a:p>
            <a:r>
              <a:rPr lang="en-US" sz="2000" dirty="0"/>
              <a:t>Provides a foundation for accountability</a:t>
            </a:r>
          </a:p>
          <a:p>
            <a:pPr lvl="1"/>
            <a:r>
              <a:rPr lang="en-US" sz="1600" dirty="0"/>
              <a:t>Do officers follow policy?</a:t>
            </a:r>
          </a:p>
          <a:p>
            <a:pPr lvl="1"/>
            <a:r>
              <a:rPr lang="en-US" sz="1600" dirty="0"/>
              <a:t>What to do if they don’t?</a:t>
            </a:r>
          </a:p>
          <a:p>
            <a:endParaRPr lang="en-US" dirty="0"/>
          </a:p>
        </p:txBody>
      </p:sp>
      <p:sp>
        <p:nvSpPr>
          <p:cNvPr id="3" name="Slide Number Placeholder 2"/>
          <p:cNvSpPr>
            <a:spLocks noGrp="1"/>
          </p:cNvSpPr>
          <p:nvPr>
            <p:ph type="sldNum" sz="quarter" idx="12"/>
          </p:nvPr>
        </p:nvSpPr>
        <p:spPr/>
        <p:txBody>
          <a:bodyPr/>
          <a:lstStyle/>
          <a:p>
            <a:fld id="{A81D8587-F0F0-4E71-AEC1-8DDE4B7CEF7F}" type="slidenum">
              <a:rPr lang="en-US" smtClean="0"/>
              <a:t>6</a:t>
            </a:fld>
            <a:endParaRPr lang="en-US"/>
          </a:p>
        </p:txBody>
      </p:sp>
      <p:sp>
        <p:nvSpPr>
          <p:cNvPr id="4" name="Title 3"/>
          <p:cNvSpPr>
            <a:spLocks noGrp="1"/>
          </p:cNvSpPr>
          <p:nvPr>
            <p:ph type="title"/>
          </p:nvPr>
        </p:nvSpPr>
        <p:spPr/>
        <p:txBody>
          <a:bodyPr/>
          <a:lstStyle/>
          <a:p>
            <a:r>
              <a:rPr lang="en-US" dirty="0"/>
              <a:t>Why is BWC Policy Important?</a:t>
            </a:r>
          </a:p>
        </p:txBody>
      </p:sp>
    </p:spTree>
    <p:extLst>
      <p:ext uri="{BB962C8B-B14F-4D97-AF65-F5344CB8AC3E}">
        <p14:creationId xmlns:p14="http://schemas.microsoft.com/office/powerpoint/2010/main" val="62627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000" b="1" dirty="0"/>
              <a:t>BWCs hold great promise:</a:t>
            </a:r>
          </a:p>
          <a:p>
            <a:pPr lvl="1"/>
            <a:r>
              <a:rPr lang="en-US" altLang="en-US" sz="1600" b="1" dirty="0"/>
              <a:t>Greater transparency</a:t>
            </a:r>
          </a:p>
          <a:p>
            <a:pPr lvl="1"/>
            <a:r>
              <a:rPr lang="en-US" altLang="en-US" sz="1600" b="1" dirty="0"/>
              <a:t>Enhanced legitimacy</a:t>
            </a:r>
          </a:p>
          <a:p>
            <a:pPr lvl="1"/>
            <a:r>
              <a:rPr lang="en-US" altLang="en-US" sz="1600" b="1" dirty="0"/>
              <a:t>Reduced citizen complaints and use of force</a:t>
            </a:r>
          </a:p>
          <a:p>
            <a:pPr lvl="1"/>
            <a:r>
              <a:rPr lang="en-US" altLang="en-US" sz="1600" b="1" dirty="0"/>
              <a:t>Civilizing effect</a:t>
            </a:r>
          </a:p>
          <a:p>
            <a:pPr lvl="1"/>
            <a:r>
              <a:rPr lang="en-US" altLang="en-US" sz="1600" b="1" dirty="0"/>
              <a:t>Evidentiary value</a:t>
            </a:r>
          </a:p>
          <a:p>
            <a:endParaRPr lang="en-US" altLang="en-US" sz="2000" b="1" dirty="0"/>
          </a:p>
          <a:p>
            <a:r>
              <a:rPr lang="en-US" altLang="en-US" sz="2000" b="1" dirty="0"/>
              <a:t>The benefits of BWCs are short-circuited by officer noncompliance with policy</a:t>
            </a:r>
          </a:p>
          <a:p>
            <a:endParaRPr lang="en-US" altLang="en-US" sz="2000" b="1" dirty="0"/>
          </a:p>
          <a:p>
            <a:r>
              <a:rPr lang="en-US" altLang="en-US" sz="2000" b="1" dirty="0"/>
              <a:t>Very few studies of officer compliance with BWC policy</a:t>
            </a:r>
          </a:p>
          <a:p>
            <a:pPr lvl="1"/>
            <a:r>
              <a:rPr lang="en-US" altLang="en-US" sz="1600" b="1" dirty="0" err="1"/>
              <a:t>Hedberg</a:t>
            </a:r>
            <a:r>
              <a:rPr lang="en-US" altLang="en-US" sz="1600" b="1" dirty="0"/>
              <a:t> et al. (2016) – Phoenix PD</a:t>
            </a:r>
          </a:p>
          <a:p>
            <a:pPr lvl="1"/>
            <a:r>
              <a:rPr lang="en-US" altLang="en-US" sz="1600" b="1" dirty="0"/>
              <a:t>Ariel et al. (2016) – 10 agencies (UK and US) </a:t>
            </a:r>
          </a:p>
          <a:p>
            <a:endParaRPr lang="en-US" dirty="0"/>
          </a:p>
        </p:txBody>
      </p:sp>
      <p:sp>
        <p:nvSpPr>
          <p:cNvPr id="3" name="Slide Number Placeholder 2"/>
          <p:cNvSpPr>
            <a:spLocks noGrp="1"/>
          </p:cNvSpPr>
          <p:nvPr>
            <p:ph type="sldNum" sz="quarter" idx="12"/>
          </p:nvPr>
        </p:nvSpPr>
        <p:spPr/>
        <p:txBody>
          <a:bodyPr/>
          <a:lstStyle/>
          <a:p>
            <a:fld id="{A81D8587-F0F0-4E71-AEC1-8DDE4B7CEF7F}" type="slidenum">
              <a:rPr lang="en-US" smtClean="0"/>
              <a:t>7</a:t>
            </a:fld>
            <a:endParaRPr lang="en-US"/>
          </a:p>
        </p:txBody>
      </p:sp>
      <p:sp>
        <p:nvSpPr>
          <p:cNvPr id="4" name="Title 3"/>
          <p:cNvSpPr>
            <a:spLocks noGrp="1"/>
          </p:cNvSpPr>
          <p:nvPr>
            <p:ph type="title"/>
          </p:nvPr>
        </p:nvSpPr>
        <p:spPr/>
        <p:txBody>
          <a:bodyPr>
            <a:normAutofit/>
          </a:bodyPr>
          <a:lstStyle/>
          <a:p>
            <a:r>
              <a:rPr lang="en-US" altLang="en-US" sz="3600" dirty="0"/>
              <a:t>BWC Policy and Officer Accountability </a:t>
            </a:r>
            <a:endParaRPr lang="en-US" sz="3600" dirty="0"/>
          </a:p>
        </p:txBody>
      </p:sp>
    </p:spTree>
    <p:extLst>
      <p:ext uri="{BB962C8B-B14F-4D97-AF65-F5344CB8AC3E}">
        <p14:creationId xmlns:p14="http://schemas.microsoft.com/office/powerpoint/2010/main" val="499091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1D8587-F0F0-4E71-AEC1-8DDE4B7CEF7F}" type="slidenum">
              <a:rPr lang="en-US" smtClean="0"/>
              <a:t>8</a:t>
            </a:fld>
            <a:endParaRPr lang="en-US"/>
          </a:p>
        </p:txBody>
      </p:sp>
      <p:sp>
        <p:nvSpPr>
          <p:cNvPr id="4" name="Title 3"/>
          <p:cNvSpPr>
            <a:spLocks noGrp="1"/>
          </p:cNvSpPr>
          <p:nvPr>
            <p:ph type="title"/>
          </p:nvPr>
        </p:nvSpPr>
        <p:spPr/>
        <p:txBody>
          <a:bodyPr/>
          <a:lstStyle/>
          <a:p>
            <a:r>
              <a:rPr lang="en-US" dirty="0"/>
              <a:t>Phoenix SPI: Activation Compliance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5404" y="2122442"/>
            <a:ext cx="5633192" cy="3243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57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400" b="1" dirty="0" err="1"/>
              <a:t>Hedberg</a:t>
            </a:r>
            <a:r>
              <a:rPr lang="en-US" altLang="en-US" sz="2400" b="1" dirty="0"/>
              <a:t> et al. (2016: 16)</a:t>
            </a:r>
          </a:p>
          <a:p>
            <a:pPr lvl="1"/>
            <a:r>
              <a:rPr lang="en-US" sz="1800" b="1" dirty="0"/>
              <a:t>“if BWCs are employed as prescribed [i.e., 100 percent activation compliance], a majority of complaints against officers would be eliminated”</a:t>
            </a:r>
            <a:endParaRPr lang="en-US" altLang="en-US" sz="1800" b="1" dirty="0"/>
          </a:p>
          <a:p>
            <a:pPr marL="109728" indent="0">
              <a:buNone/>
            </a:pPr>
            <a:endParaRPr lang="en-US" altLang="en-US" sz="2000" b="1" dirty="0"/>
          </a:p>
          <a:p>
            <a:pPr marL="109728" indent="0">
              <a:buNone/>
            </a:pPr>
            <a:endParaRPr lang="en-US" altLang="en-US" sz="2000" b="1" dirty="0"/>
          </a:p>
          <a:p>
            <a:r>
              <a:rPr lang="en-US" altLang="en-US" sz="2400" b="1" dirty="0"/>
              <a:t>Ariel et al. (2016)</a:t>
            </a:r>
          </a:p>
          <a:p>
            <a:pPr lvl="1"/>
            <a:r>
              <a:rPr lang="en-US" sz="1800" b="1" dirty="0"/>
              <a:t>Officers followed policy (activation and citizen advisement)</a:t>
            </a:r>
          </a:p>
          <a:p>
            <a:pPr lvl="2"/>
            <a:r>
              <a:rPr lang="en-US" sz="1800" b="1" dirty="0"/>
              <a:t>use of force declined by 37%</a:t>
            </a:r>
          </a:p>
          <a:p>
            <a:pPr lvl="2"/>
            <a:endParaRPr lang="en-US" sz="1800" b="1" dirty="0"/>
          </a:p>
          <a:p>
            <a:pPr lvl="1"/>
            <a:r>
              <a:rPr lang="en-US" sz="1800" b="1" dirty="0"/>
              <a:t>Officers did not follow policy</a:t>
            </a:r>
          </a:p>
          <a:p>
            <a:pPr lvl="2"/>
            <a:r>
              <a:rPr lang="en-US" sz="1800" b="1" dirty="0"/>
              <a:t>use of force increased by 71%</a:t>
            </a:r>
            <a:endParaRPr lang="en-US" altLang="en-US" sz="1800" b="1" dirty="0"/>
          </a:p>
          <a:p>
            <a:endParaRPr lang="en-US" dirty="0"/>
          </a:p>
        </p:txBody>
      </p:sp>
      <p:sp>
        <p:nvSpPr>
          <p:cNvPr id="3" name="Slide Number Placeholder 2"/>
          <p:cNvSpPr>
            <a:spLocks noGrp="1"/>
          </p:cNvSpPr>
          <p:nvPr>
            <p:ph type="sldNum" sz="quarter" idx="12"/>
          </p:nvPr>
        </p:nvSpPr>
        <p:spPr/>
        <p:txBody>
          <a:bodyPr/>
          <a:lstStyle/>
          <a:p>
            <a:fld id="{A81D8587-F0F0-4E71-AEC1-8DDE4B7CEF7F}" type="slidenum">
              <a:rPr lang="en-US" smtClean="0"/>
              <a:t>9</a:t>
            </a:fld>
            <a:endParaRPr lang="en-US"/>
          </a:p>
        </p:txBody>
      </p:sp>
      <p:sp>
        <p:nvSpPr>
          <p:cNvPr id="4" name="Title 3"/>
          <p:cNvSpPr>
            <a:spLocks noGrp="1"/>
          </p:cNvSpPr>
          <p:nvPr>
            <p:ph type="title"/>
          </p:nvPr>
        </p:nvSpPr>
        <p:spPr/>
        <p:txBody>
          <a:bodyPr/>
          <a:lstStyle/>
          <a:p>
            <a:r>
              <a:rPr lang="en-US" altLang="en-US" dirty="0"/>
              <a:t>Studies of BWC Policy Compliance</a:t>
            </a:r>
            <a:endParaRPr lang="en-US" dirty="0"/>
          </a:p>
        </p:txBody>
      </p:sp>
    </p:spTree>
    <p:extLst>
      <p:ext uri="{BB962C8B-B14F-4D97-AF65-F5344CB8AC3E}">
        <p14:creationId xmlns:p14="http://schemas.microsoft.com/office/powerpoint/2010/main" val="6491273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WC_Presentation_Template">
  <a:themeElements>
    <a:clrScheme name="BWC TTA">
      <a:dk1>
        <a:sysClr val="windowText" lastClr="000000"/>
      </a:dk1>
      <a:lt1>
        <a:sysClr val="window" lastClr="FFFFFF"/>
      </a:lt1>
      <a:dk2>
        <a:srgbClr val="1F497D"/>
      </a:dk2>
      <a:lt2>
        <a:srgbClr val="DBE3F1"/>
      </a:lt2>
      <a:accent1>
        <a:srgbClr val="0087C2"/>
      </a:accent1>
      <a:accent2>
        <a:srgbClr val="8DC63F"/>
      </a:accent2>
      <a:accent3>
        <a:srgbClr val="8064A2"/>
      </a:accent3>
      <a:accent4>
        <a:srgbClr val="A20641"/>
      </a:accent4>
      <a:accent5>
        <a:srgbClr val="7F7F7F"/>
      </a:accent5>
      <a:accent6>
        <a:srgbClr val="19ADFF"/>
      </a:accent6>
      <a:hlink>
        <a:srgbClr val="0000FF"/>
      </a:hlink>
      <a:folHlink>
        <a:srgbClr val="800080"/>
      </a:folHlink>
    </a:clrScheme>
    <a:fontScheme name="BWC TTA">
      <a:majorFont>
        <a:latin typeface="Corbel"/>
        <a:ea typeface=""/>
        <a:cs typeface=""/>
      </a:majorFont>
      <a:minorFont>
        <a:latin typeface="Constanti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9274EC76929D41B8E528FC2D1B7C21" ma:contentTypeVersion="0" ma:contentTypeDescription="Create a new document." ma:contentTypeScope="" ma:versionID="be4557d3ce82906c31111b8790621b0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8F4B89-F9DE-4B55-893A-79CD3769BECB}">
  <ds:schemaRefs>
    <ds:schemaRef ds:uri="http://schemas.microsoft.com/sharepoint/v3/contenttype/forms"/>
  </ds:schemaRefs>
</ds:datastoreItem>
</file>

<file path=customXml/itemProps2.xml><?xml version="1.0" encoding="utf-8"?>
<ds:datastoreItem xmlns:ds="http://schemas.openxmlformats.org/officeDocument/2006/customXml" ds:itemID="{23D0ECAC-C5B5-43F4-BB6E-5F1857CEBF54}">
  <ds:schemaRefs>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9E32FA6B-041F-44D0-BB06-14B16447D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BWC_Presentation_Template</Template>
  <TotalTime>945</TotalTime>
  <Words>1286</Words>
  <Application>Microsoft Office PowerPoint</Application>
  <PresentationFormat>On-screen Show (4:3)</PresentationFormat>
  <Paragraphs>285</Paragraphs>
  <Slides>34</Slides>
  <Notes>11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BWC_Presentation_Template</vt:lpstr>
      <vt:lpstr>Body-Worn Camera  Policy Issues and Trends</vt:lpstr>
      <vt:lpstr>Overview</vt:lpstr>
      <vt:lpstr>The Importance of Policy</vt:lpstr>
      <vt:lpstr>Why is Policy Important?</vt:lpstr>
      <vt:lpstr>Why is Policy Important?</vt:lpstr>
      <vt:lpstr>Why is BWC Policy Important?</vt:lpstr>
      <vt:lpstr>BWC Policy and Officer Accountability </vt:lpstr>
      <vt:lpstr>Phoenix SPI: Activation Compliance</vt:lpstr>
      <vt:lpstr>Studies of BWC Policy Compliance</vt:lpstr>
      <vt:lpstr>Activation Compliance, New Orleans PD, May 2015 through October 2016 </vt:lpstr>
      <vt:lpstr>BJA BWC Policy and Implementation Program (PIP) </vt:lpstr>
      <vt:lpstr>BJA BWC Policy and Implementation Program (PIP)</vt:lpstr>
      <vt:lpstr>Policy Review Process</vt:lpstr>
      <vt:lpstr>Overview of Scorecard and Review Process</vt:lpstr>
      <vt:lpstr>Scorecard Policy Areas</vt:lpstr>
      <vt:lpstr>Policy Analysis of Year 1-2 PIP Sites</vt:lpstr>
      <vt:lpstr>The Policy Analysis- 129 PIP agencies</vt:lpstr>
      <vt:lpstr>Selected Policy Analysis Findings</vt:lpstr>
      <vt:lpstr>Activation of the BWC: 3 Approaches</vt:lpstr>
      <vt:lpstr>BWC Policy Trends on Activation</vt:lpstr>
      <vt:lpstr>Citizen Notification of the BWC</vt:lpstr>
      <vt:lpstr>BWC Policy Trends on Citizen Notification</vt:lpstr>
      <vt:lpstr>Officer Authority to Review</vt:lpstr>
      <vt:lpstr>BWC Policy Trends on Officer Review</vt:lpstr>
      <vt:lpstr>Supervisor Authority to Review</vt:lpstr>
      <vt:lpstr>BWC Policy Trends on Supervisor Review</vt:lpstr>
      <vt:lpstr>PERF/COPS and “Assessing the Evidence” Reports</vt:lpstr>
      <vt:lpstr>BJA National Body-Worn Camera Toolkit</vt:lpstr>
      <vt:lpstr>BJA National Body-Worn Camera Toolkit</vt:lpstr>
      <vt:lpstr>Toolkit Podcast Series</vt:lpstr>
      <vt:lpstr>Toolkit: Policy Resources</vt:lpstr>
      <vt:lpstr>PowerPoint Presentation</vt:lpstr>
      <vt:lpstr>Other Policy-Related Resources</vt:lpstr>
      <vt:lpstr>THANKS!</vt:lpstr>
    </vt:vector>
  </TitlesOfParts>
  <Company>CNA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Body-Worn Camera Policy Issues and Trends</dc:title>
  <dc:creator>CNA</dc:creator>
  <cp:lastModifiedBy>Denise Rodriguez </cp:lastModifiedBy>
  <cp:revision>15</cp:revision>
  <dcterms:created xsi:type="dcterms:W3CDTF">2017-03-30T03:17:57Z</dcterms:created>
  <dcterms:modified xsi:type="dcterms:W3CDTF">2018-03-26T14:36:39Z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0x010100C19274EC76929D41B8E528FC2D1B7C21</vt:lpwstr>
  </property>
</Properties>
</file>