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57" r:id="rId3"/>
    <p:sldId id="258" r:id="rId4"/>
    <p:sldId id="259" r:id="rId5"/>
    <p:sldId id="261" r:id="rId6"/>
    <p:sldId id="262" r:id="rId7"/>
    <p:sldId id="263" r:id="rId8"/>
    <p:sldId id="412" r:id="rId9"/>
    <p:sldId id="260" r:id="rId10"/>
    <p:sldId id="429" r:id="rId11"/>
    <p:sldId id="415" r:id="rId12"/>
    <p:sldId id="437" r:id="rId13"/>
    <p:sldId id="432" r:id="rId14"/>
    <p:sldId id="431" r:id="rId15"/>
    <p:sldId id="436" r:id="rId16"/>
    <p:sldId id="421" r:id="rId17"/>
    <p:sldId id="264" r:id="rId18"/>
    <p:sldId id="265" r:id="rId19"/>
    <p:sldId id="266" r:id="rId20"/>
    <p:sldId id="267" r:id="rId2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laney, Janice" initials="DJ" lastIdx="7" clrIdx="0">
    <p:extLst>
      <p:ext uri="{19B8F6BF-5375-455C-9EA6-DF929625EA0E}">
        <p15:presenceInfo xmlns:p15="http://schemas.microsoft.com/office/powerpoint/2012/main" userId="S-1-5-21-3029572067-2639932210-3291417164-23626" providerId="AD"/>
      </p:ext>
    </p:extLst>
  </p:cmAuthor>
  <p:cmAuthor id="2" name="Brantley, Bill" initials="BB" lastIdx="2" clrIdx="1">
    <p:extLst>
      <p:ext uri="{19B8F6BF-5375-455C-9EA6-DF929625EA0E}">
        <p15:presenceInfo xmlns:p15="http://schemas.microsoft.com/office/powerpoint/2012/main" userId="S-1-5-21-3029572067-2639932210-3291417164-6054" providerId="AD"/>
      </p:ext>
    </p:extLst>
  </p:cmAuthor>
  <p:cmAuthor id="3" name="Fender, Stephen" initials="FS" lastIdx="4" clrIdx="2">
    <p:extLst>
      <p:ext uri="{19B8F6BF-5375-455C-9EA6-DF929625EA0E}">
        <p15:presenceInfo xmlns:p15="http://schemas.microsoft.com/office/powerpoint/2012/main" userId="S-1-5-21-3029572067-2639932210-3291417164-2920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384C"/>
    <a:srgbClr val="F4CD19"/>
    <a:srgbClr val="E5E5E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4"/>
  </p:normalViewPr>
  <p:slideViewPr>
    <p:cSldViewPr snapToGrid="0" snapToObjects="1">
      <p:cViewPr varScale="1">
        <p:scale>
          <a:sx n="154" d="100"/>
          <a:sy n="154" d="100"/>
        </p:scale>
        <p:origin x="344" y="19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7967FF-3A0F-D847-85B5-8407C46D79EB}" type="datetimeFigureOut">
              <a:rPr lang="en-US" smtClean="0"/>
              <a:t>4/2/19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0B76C6-2E2A-5C40-A2EC-BE9BABE1D9D2}" type="slidenum">
              <a:rPr lang="en-US" smtClean="0"/>
              <a:t>‹#›</a:t>
            </a:fld>
            <a:endParaRPr lang="en-US"/>
          </a:p>
        </p:txBody>
      </p:sp>
    </p:spTree>
    <p:extLst>
      <p:ext uri="{BB962C8B-B14F-4D97-AF65-F5344CB8AC3E}">
        <p14:creationId xmlns:p14="http://schemas.microsoft.com/office/powerpoint/2010/main" val="390162816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0B76C6-2E2A-5C40-A2EC-BE9BABE1D9D2}" type="slidenum">
              <a:rPr lang="en-US" smtClean="0"/>
              <a:t>1</a:t>
            </a:fld>
            <a:endParaRPr lang="en-US"/>
          </a:p>
        </p:txBody>
      </p:sp>
    </p:spTree>
    <p:extLst>
      <p:ext uri="{BB962C8B-B14F-4D97-AF65-F5344CB8AC3E}">
        <p14:creationId xmlns:p14="http://schemas.microsoft.com/office/powerpoint/2010/main" val="4263262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From 2016 Market Survey.</a:t>
            </a:r>
            <a:r>
              <a:rPr lang="en-US" baseline="0" dirty="0"/>
              <a:t> </a:t>
            </a:r>
            <a:r>
              <a:rPr lang="en-US" dirty="0"/>
              <a:t>Available on disk</a:t>
            </a:r>
            <a:r>
              <a:rPr lang="en-US" baseline="0" dirty="0"/>
              <a:t> in Excel at break.</a:t>
            </a:r>
            <a:endParaRPr lang="en-US" dirty="0"/>
          </a:p>
        </p:txBody>
      </p:sp>
      <p:sp>
        <p:nvSpPr>
          <p:cNvPr id="4" name="Slide Number Placeholder 3"/>
          <p:cNvSpPr>
            <a:spLocks noGrp="1"/>
          </p:cNvSpPr>
          <p:nvPr>
            <p:ph type="sldNum" sz="quarter" idx="10"/>
          </p:nvPr>
        </p:nvSpPr>
        <p:spPr/>
        <p:txBody>
          <a:bodyPr/>
          <a:lstStyle/>
          <a:p>
            <a:fld id="{C3ADE432-BBDE-4561-8ED6-549312FA590B}" type="slidenum">
              <a:rPr lang="en-US" smtClean="0"/>
              <a:t>11</a:t>
            </a:fld>
            <a:endParaRPr lang="en-US" dirty="0"/>
          </a:p>
        </p:txBody>
      </p:sp>
      <p:sp>
        <p:nvSpPr>
          <p:cNvPr id="5" name="Header Placeholder 4"/>
          <p:cNvSpPr>
            <a:spLocks noGrp="1"/>
          </p:cNvSpPr>
          <p:nvPr>
            <p:ph type="hdr" sz="quarter" idx="11"/>
          </p:nvPr>
        </p:nvSpPr>
        <p:spPr/>
        <p:txBody>
          <a:bodyPr/>
          <a:lstStyle/>
          <a:p>
            <a:r>
              <a:rPr lang="en-US"/>
              <a:t>2017 Body-Worn Camera Training and Technical Assistance National Meeting</a:t>
            </a:r>
            <a:endParaRPr lang="en-US" dirty="0"/>
          </a:p>
        </p:txBody>
      </p:sp>
      <p:sp>
        <p:nvSpPr>
          <p:cNvPr id="6" name="Date Placeholder 5"/>
          <p:cNvSpPr>
            <a:spLocks noGrp="1"/>
          </p:cNvSpPr>
          <p:nvPr>
            <p:ph type="dt" idx="12"/>
          </p:nvPr>
        </p:nvSpPr>
        <p:spPr/>
        <p:txBody>
          <a:bodyPr/>
          <a:lstStyle/>
          <a:p>
            <a:r>
              <a:rPr lang="en-US"/>
              <a:t>4/11/2017</a:t>
            </a:r>
            <a:endParaRPr lang="en-US" dirty="0"/>
          </a:p>
        </p:txBody>
      </p:sp>
    </p:spTree>
    <p:extLst>
      <p:ext uri="{BB962C8B-B14F-4D97-AF65-F5344CB8AC3E}">
        <p14:creationId xmlns:p14="http://schemas.microsoft.com/office/powerpoint/2010/main" val="3345488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if</a:t>
            </a:r>
            <a:r>
              <a:rPr lang="en-US" baseline="0" dirty="0"/>
              <a:t> needed. </a:t>
            </a:r>
            <a:endParaRPr lang="en-US" dirty="0"/>
          </a:p>
        </p:txBody>
      </p:sp>
      <p:sp>
        <p:nvSpPr>
          <p:cNvPr id="4" name="Slide Number Placeholder 3"/>
          <p:cNvSpPr>
            <a:spLocks noGrp="1"/>
          </p:cNvSpPr>
          <p:nvPr>
            <p:ph type="sldNum" sz="quarter" idx="10"/>
          </p:nvPr>
        </p:nvSpPr>
        <p:spPr/>
        <p:txBody>
          <a:bodyPr/>
          <a:lstStyle/>
          <a:p>
            <a:fld id="{C20B76C6-2E2A-5C40-A2EC-BE9BABE1D9D2}" type="slidenum">
              <a:rPr lang="en-US" smtClean="0"/>
              <a:t>20</a:t>
            </a:fld>
            <a:endParaRPr lang="en-US"/>
          </a:p>
        </p:txBody>
      </p:sp>
    </p:spTree>
    <p:extLst>
      <p:ext uri="{BB962C8B-B14F-4D97-AF65-F5344CB8AC3E}">
        <p14:creationId xmlns:p14="http://schemas.microsoft.com/office/powerpoint/2010/main" val="416042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24AF11-4D24-A345-9D83-1287868D82AC}" type="datetimeFigureOut">
              <a:rPr lang="en-US" smtClean="0"/>
              <a:t>4/2/19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C4974-FD69-DD41-95CA-844B197CEAEF}" type="slidenum">
              <a:rPr lang="en-US" smtClean="0"/>
              <a:t>‹#›</a:t>
            </a:fld>
            <a:endParaRPr lang="en-US"/>
          </a:p>
        </p:txBody>
      </p:sp>
    </p:spTree>
    <p:extLst>
      <p:ext uri="{BB962C8B-B14F-4D97-AF65-F5344CB8AC3E}">
        <p14:creationId xmlns:p14="http://schemas.microsoft.com/office/powerpoint/2010/main" val="2964597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24AF11-4D24-A345-9D83-1287868D82AC}" type="datetimeFigureOut">
              <a:rPr lang="en-US" smtClean="0"/>
              <a:t>4/2/19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C4974-FD69-DD41-95CA-844B197CEAEF}" type="slidenum">
              <a:rPr lang="en-US" smtClean="0"/>
              <a:t>‹#›</a:t>
            </a:fld>
            <a:endParaRPr lang="en-US"/>
          </a:p>
        </p:txBody>
      </p:sp>
    </p:spTree>
    <p:extLst>
      <p:ext uri="{BB962C8B-B14F-4D97-AF65-F5344CB8AC3E}">
        <p14:creationId xmlns:p14="http://schemas.microsoft.com/office/powerpoint/2010/main" val="2876589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24AF11-4D24-A345-9D83-1287868D82AC}" type="datetimeFigureOut">
              <a:rPr lang="en-US" smtClean="0"/>
              <a:t>4/2/19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C4974-FD69-DD41-95CA-844B197CEAEF}" type="slidenum">
              <a:rPr lang="en-US" smtClean="0"/>
              <a:t>‹#›</a:t>
            </a:fld>
            <a:endParaRPr lang="en-US"/>
          </a:p>
        </p:txBody>
      </p:sp>
    </p:spTree>
    <p:extLst>
      <p:ext uri="{BB962C8B-B14F-4D97-AF65-F5344CB8AC3E}">
        <p14:creationId xmlns:p14="http://schemas.microsoft.com/office/powerpoint/2010/main" val="3539445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24AF11-4D24-A345-9D83-1287868D82AC}" type="datetimeFigureOut">
              <a:rPr lang="en-US" smtClean="0"/>
              <a:t>4/2/19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C4974-FD69-DD41-95CA-844B197CEAEF}" type="slidenum">
              <a:rPr lang="en-US" smtClean="0"/>
              <a:t>‹#›</a:t>
            </a:fld>
            <a:endParaRPr lang="en-US"/>
          </a:p>
        </p:txBody>
      </p:sp>
    </p:spTree>
    <p:extLst>
      <p:ext uri="{BB962C8B-B14F-4D97-AF65-F5344CB8AC3E}">
        <p14:creationId xmlns:p14="http://schemas.microsoft.com/office/powerpoint/2010/main" val="1066707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24AF11-4D24-A345-9D83-1287868D82AC}" type="datetimeFigureOut">
              <a:rPr lang="en-US" smtClean="0"/>
              <a:t>4/2/19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C4974-FD69-DD41-95CA-844B197CEAEF}" type="slidenum">
              <a:rPr lang="en-US" smtClean="0"/>
              <a:t>‹#›</a:t>
            </a:fld>
            <a:endParaRPr lang="en-US"/>
          </a:p>
        </p:txBody>
      </p:sp>
    </p:spTree>
    <p:extLst>
      <p:ext uri="{BB962C8B-B14F-4D97-AF65-F5344CB8AC3E}">
        <p14:creationId xmlns:p14="http://schemas.microsoft.com/office/powerpoint/2010/main" val="4254965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62635"/>
            <a:ext cx="4038600" cy="2631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962635"/>
            <a:ext cx="4038600" cy="2631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24AF11-4D24-A345-9D83-1287868D82AC}" type="datetimeFigureOut">
              <a:rPr lang="en-US" smtClean="0"/>
              <a:t>4/2/19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AC4974-FD69-DD41-95CA-844B197CEAEF}" type="slidenum">
              <a:rPr lang="en-US" smtClean="0"/>
              <a:t>‹#›</a:t>
            </a:fld>
            <a:endParaRPr lang="en-US"/>
          </a:p>
        </p:txBody>
      </p:sp>
    </p:spTree>
    <p:extLst>
      <p:ext uri="{BB962C8B-B14F-4D97-AF65-F5344CB8AC3E}">
        <p14:creationId xmlns:p14="http://schemas.microsoft.com/office/powerpoint/2010/main" val="1306524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24AF11-4D24-A345-9D83-1287868D82AC}" type="datetimeFigureOut">
              <a:rPr lang="en-US" smtClean="0"/>
              <a:t>4/2/19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AC4974-FD69-DD41-95CA-844B197CEAEF}" type="slidenum">
              <a:rPr lang="en-US" smtClean="0"/>
              <a:t>‹#›</a:t>
            </a:fld>
            <a:endParaRPr lang="en-US"/>
          </a:p>
        </p:txBody>
      </p:sp>
    </p:spTree>
    <p:extLst>
      <p:ext uri="{BB962C8B-B14F-4D97-AF65-F5344CB8AC3E}">
        <p14:creationId xmlns:p14="http://schemas.microsoft.com/office/powerpoint/2010/main" val="3974124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24AF11-4D24-A345-9D83-1287868D82AC}" type="datetimeFigureOut">
              <a:rPr lang="en-US" smtClean="0"/>
              <a:t>4/2/19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AC4974-FD69-DD41-95CA-844B197CEAEF}" type="slidenum">
              <a:rPr lang="en-US" smtClean="0"/>
              <a:t>‹#›</a:t>
            </a:fld>
            <a:endParaRPr lang="en-US"/>
          </a:p>
        </p:txBody>
      </p:sp>
    </p:spTree>
    <p:extLst>
      <p:ext uri="{BB962C8B-B14F-4D97-AF65-F5344CB8AC3E}">
        <p14:creationId xmlns:p14="http://schemas.microsoft.com/office/powerpoint/2010/main" val="1654261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24AF11-4D24-A345-9D83-1287868D82AC}" type="datetimeFigureOut">
              <a:rPr lang="en-US" smtClean="0"/>
              <a:t>4/2/19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AC4974-FD69-DD41-95CA-844B197CEAEF}" type="slidenum">
              <a:rPr lang="en-US" smtClean="0"/>
              <a:t>‹#›</a:t>
            </a:fld>
            <a:endParaRPr lang="en-US"/>
          </a:p>
        </p:txBody>
      </p:sp>
    </p:spTree>
    <p:extLst>
      <p:ext uri="{BB962C8B-B14F-4D97-AF65-F5344CB8AC3E}">
        <p14:creationId xmlns:p14="http://schemas.microsoft.com/office/powerpoint/2010/main" val="3146456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24AF11-4D24-A345-9D83-1287868D82AC}" type="datetimeFigureOut">
              <a:rPr lang="en-US" smtClean="0"/>
              <a:t>4/2/19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AC4974-FD69-DD41-95CA-844B197CEAEF}" type="slidenum">
              <a:rPr lang="en-US" smtClean="0"/>
              <a:t>‹#›</a:t>
            </a:fld>
            <a:endParaRPr lang="en-US"/>
          </a:p>
        </p:txBody>
      </p:sp>
    </p:spTree>
    <p:extLst>
      <p:ext uri="{BB962C8B-B14F-4D97-AF65-F5344CB8AC3E}">
        <p14:creationId xmlns:p14="http://schemas.microsoft.com/office/powerpoint/2010/main" val="3399060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24AF11-4D24-A345-9D83-1287868D82AC}" type="datetimeFigureOut">
              <a:rPr lang="en-US" smtClean="0"/>
              <a:t>4/2/19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AC4974-FD69-DD41-95CA-844B197CEAEF}" type="slidenum">
              <a:rPr lang="en-US" smtClean="0"/>
              <a:t>‹#›</a:t>
            </a:fld>
            <a:endParaRPr lang="en-US"/>
          </a:p>
        </p:txBody>
      </p:sp>
    </p:spTree>
    <p:extLst>
      <p:ext uri="{BB962C8B-B14F-4D97-AF65-F5344CB8AC3E}">
        <p14:creationId xmlns:p14="http://schemas.microsoft.com/office/powerpoint/2010/main" val="1345779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5" name="Picture 14" descr="blue band2.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571664"/>
          </a:xfrm>
          <a:prstGeom prst="rect">
            <a:avLst/>
          </a:prstGeom>
        </p:spPr>
      </p:pic>
      <p:sp>
        <p:nvSpPr>
          <p:cNvPr id="2" name="Title Placeholder 1"/>
          <p:cNvSpPr>
            <a:spLocks noGrp="1"/>
          </p:cNvSpPr>
          <p:nvPr>
            <p:ph type="title"/>
          </p:nvPr>
        </p:nvSpPr>
        <p:spPr>
          <a:xfrm>
            <a:off x="457200" y="898674"/>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933773"/>
            <a:ext cx="8229600" cy="266085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324AF11-4D24-A345-9D83-1287868D82AC}" type="datetimeFigureOut">
              <a:rPr lang="en-US" smtClean="0"/>
              <a:t>4/2/19</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A9AC4974-FD69-DD41-95CA-844B197CEAEF}" type="slidenum">
              <a:rPr lang="en-US" smtClean="0"/>
              <a:t>‹#›</a:t>
            </a:fld>
            <a:endParaRPr lang="en-US"/>
          </a:p>
        </p:txBody>
      </p:sp>
      <p:pic>
        <p:nvPicPr>
          <p:cNvPr id="9" name="Picture 8" descr="BJA_noOJP_white.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987862" y="79182"/>
            <a:ext cx="698938" cy="425703"/>
          </a:xfrm>
          <a:prstGeom prst="rect">
            <a:avLst/>
          </a:prstGeom>
        </p:spPr>
      </p:pic>
    </p:spTree>
    <p:extLst>
      <p:ext uri="{BB962C8B-B14F-4D97-AF65-F5344CB8AC3E}">
        <p14:creationId xmlns:p14="http://schemas.microsoft.com/office/powerpoint/2010/main" val="3768779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4000" b="1" kern="1200">
          <a:solidFill>
            <a:srgbClr val="1D384C"/>
          </a:solidFill>
          <a:latin typeface="Roboto"/>
          <a:ea typeface="+mj-ea"/>
          <a:cs typeface="Roboto"/>
        </a:defRPr>
      </a:lvl1pPr>
    </p:titleStyle>
    <p:bodyStyle>
      <a:lvl1pPr marL="342900" indent="-342900" algn="l" defTabSz="457200" rtl="0" eaLnBrk="1" latinLnBrk="0" hangingPunct="1">
        <a:spcBef>
          <a:spcPct val="20000"/>
        </a:spcBef>
        <a:buFont typeface="Arial"/>
        <a:buChar char="•"/>
        <a:defRPr sz="3200" kern="1200">
          <a:solidFill>
            <a:schemeClr val="tx1">
              <a:lumMod val="50000"/>
              <a:lumOff val="50000"/>
            </a:schemeClr>
          </a:solidFill>
          <a:latin typeface="Roboto"/>
          <a:ea typeface="+mn-ea"/>
          <a:cs typeface="Roboto"/>
        </a:defRPr>
      </a:lvl1pPr>
      <a:lvl2pPr marL="742950" indent="-285750" algn="l" defTabSz="457200" rtl="0" eaLnBrk="1" latinLnBrk="0" hangingPunct="1">
        <a:spcBef>
          <a:spcPct val="20000"/>
        </a:spcBef>
        <a:buFont typeface="Arial"/>
        <a:buChar char="–"/>
        <a:defRPr sz="2800" kern="1200">
          <a:solidFill>
            <a:schemeClr val="tx1">
              <a:lumMod val="50000"/>
              <a:lumOff val="50000"/>
            </a:schemeClr>
          </a:solidFill>
          <a:latin typeface="Roboto"/>
          <a:ea typeface="+mn-ea"/>
          <a:cs typeface="Roboto"/>
        </a:defRPr>
      </a:lvl2pPr>
      <a:lvl3pPr marL="1143000" indent="-228600" algn="l" defTabSz="457200" rtl="0" eaLnBrk="1" latinLnBrk="0" hangingPunct="1">
        <a:spcBef>
          <a:spcPct val="20000"/>
        </a:spcBef>
        <a:buFont typeface="Arial"/>
        <a:buChar char="•"/>
        <a:defRPr sz="2400" kern="1200">
          <a:solidFill>
            <a:schemeClr val="tx1">
              <a:lumMod val="50000"/>
              <a:lumOff val="50000"/>
            </a:schemeClr>
          </a:solidFill>
          <a:latin typeface="Roboto"/>
          <a:ea typeface="+mn-ea"/>
          <a:cs typeface="Roboto"/>
        </a:defRPr>
      </a:lvl3pPr>
      <a:lvl4pPr marL="1600200" indent="-228600" algn="l" defTabSz="457200" rtl="0" eaLnBrk="1" latinLnBrk="0" hangingPunct="1">
        <a:spcBef>
          <a:spcPct val="20000"/>
        </a:spcBef>
        <a:buFont typeface="Arial"/>
        <a:buChar char="–"/>
        <a:defRPr sz="2000" kern="1200">
          <a:solidFill>
            <a:schemeClr val="tx1">
              <a:lumMod val="50000"/>
              <a:lumOff val="50000"/>
            </a:schemeClr>
          </a:solidFill>
          <a:latin typeface="Roboto"/>
          <a:ea typeface="+mn-ea"/>
          <a:cs typeface="Roboto"/>
        </a:defRPr>
      </a:lvl4pPr>
      <a:lvl5pPr marL="2057400" indent="-228600" algn="l" defTabSz="457200" rtl="0" eaLnBrk="1" latinLnBrk="0" hangingPunct="1">
        <a:spcBef>
          <a:spcPct val="20000"/>
        </a:spcBef>
        <a:buFont typeface="Arial"/>
        <a:buChar char="»"/>
        <a:defRPr sz="2000" kern="1200">
          <a:solidFill>
            <a:schemeClr val="tx1">
              <a:lumMod val="50000"/>
              <a:lumOff val="50000"/>
            </a:schemeClr>
          </a:solidFill>
          <a:latin typeface="Roboto"/>
          <a:ea typeface="+mn-ea"/>
          <a:cs typeface="Robot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ncjrs.gov/pdffiles1/nij/grants/250381.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bwctta.com/sites/default/files/BWC%20TTA%20Generic%20RFP%20FINAL.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itunes.apple.com/us/podcast/bja-bwc-podcast-series/id1052357304?mt=2" TargetMode="External"/><Relationship Id="rId7" Type="http://schemas.openxmlformats.org/officeDocument/2006/relationships/hyperlink" Target="http://ojp.gov/financialguide/PDFs/New%20Procurement%20Guide_508compliant.pdf" TargetMode="External"/><Relationship Id="rId2" Type="http://schemas.openxmlformats.org/officeDocument/2006/relationships/hyperlink" Target="https://www.bja.gov/bwc/topics-gettingstarted.html" TargetMode="External"/><Relationship Id="rId1" Type="http://schemas.openxmlformats.org/officeDocument/2006/relationships/slideLayout" Target="../slideLayouts/slideLayout2.xml"/><Relationship Id="rId6" Type="http://schemas.openxmlformats.org/officeDocument/2006/relationships/hyperlink" Target="http://ojp.gov/financialguide/DOJ/pdfs/2015_DOJ_FinancialGuide.pdf" TargetMode="External"/><Relationship Id="rId5" Type="http://schemas.openxmlformats.org/officeDocument/2006/relationships/hyperlink" Target="http://bwctta.com/resources/bwc-resources/generic-request-proposals-rfp" TargetMode="External"/><Relationship Id="rId4" Type="http://schemas.openxmlformats.org/officeDocument/2006/relationships/hyperlink" Target="http://www.bwctta.com/"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mailto:stephen.fender@usdoj.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BJA ppt background2_.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685800" y="2007221"/>
            <a:ext cx="7772400" cy="1216588"/>
          </a:xfrm>
        </p:spPr>
        <p:txBody>
          <a:bodyPr>
            <a:noAutofit/>
          </a:bodyPr>
          <a:lstStyle/>
          <a:p>
            <a:r>
              <a:rPr lang="en-US" cap="all" dirty="0">
                <a:solidFill>
                  <a:schemeClr val="bg1"/>
                </a:solidFill>
              </a:rPr>
              <a:t>Body Worn Camera  National Meeting 2019</a:t>
            </a:r>
            <a:br>
              <a:rPr lang="en-US" b="1" cap="all" dirty="0">
                <a:solidFill>
                  <a:schemeClr val="bg1"/>
                </a:solidFill>
                <a:latin typeface="Roboto"/>
                <a:cs typeface="Roboto"/>
              </a:rPr>
            </a:br>
            <a:endParaRPr lang="en-US" b="1" cap="all" dirty="0">
              <a:solidFill>
                <a:schemeClr val="bg1"/>
              </a:solidFill>
              <a:latin typeface="Roboto"/>
              <a:cs typeface="Roboto"/>
            </a:endParaRPr>
          </a:p>
        </p:txBody>
      </p:sp>
      <p:pic>
        <p:nvPicPr>
          <p:cNvPr id="5" name="Picture 4" descr="BJA_noOJP_white.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23985" y="4072304"/>
            <a:ext cx="1259193" cy="766938"/>
          </a:xfrm>
          <a:prstGeom prst="rect">
            <a:avLst/>
          </a:prstGeom>
        </p:spPr>
      </p:pic>
      <p:sp>
        <p:nvSpPr>
          <p:cNvPr id="6" name="TextBox 5"/>
          <p:cNvSpPr txBox="1"/>
          <p:nvPr/>
        </p:nvSpPr>
        <p:spPr>
          <a:xfrm>
            <a:off x="777805" y="792489"/>
            <a:ext cx="5982251" cy="307777"/>
          </a:xfrm>
          <a:prstGeom prst="rect">
            <a:avLst/>
          </a:prstGeom>
          <a:noFill/>
        </p:spPr>
        <p:txBody>
          <a:bodyPr wrap="square" rtlCol="0">
            <a:spAutoFit/>
          </a:bodyPr>
          <a:lstStyle/>
          <a:p>
            <a:r>
              <a:rPr lang="en-US" sz="1400" spc="300" dirty="0">
                <a:solidFill>
                  <a:srgbClr val="FFFFFF"/>
                </a:solidFill>
                <a:latin typeface="Roboto"/>
                <a:cs typeface="Roboto"/>
              </a:rPr>
              <a:t>BUREAU OF JUSTICE ASSISTANCE</a:t>
            </a:r>
          </a:p>
        </p:txBody>
      </p:sp>
      <p:sp>
        <p:nvSpPr>
          <p:cNvPr id="4" name="Subtitle 3"/>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214183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6813" y="800100"/>
            <a:ext cx="7800975" cy="857250"/>
          </a:xfrm>
        </p:spPr>
        <p:txBody>
          <a:bodyPr/>
          <a:lstStyle/>
          <a:p>
            <a:r>
              <a:rPr lang="en-US" dirty="0"/>
              <a:t>Technology Considerations</a:t>
            </a:r>
          </a:p>
        </p:txBody>
      </p:sp>
      <p:sp>
        <p:nvSpPr>
          <p:cNvPr id="3" name="Content Placeholder 2"/>
          <p:cNvSpPr>
            <a:spLocks noGrp="1"/>
          </p:cNvSpPr>
          <p:nvPr>
            <p:ph idx="1"/>
          </p:nvPr>
        </p:nvSpPr>
        <p:spPr>
          <a:xfrm>
            <a:off x="1166813" y="1485900"/>
            <a:ext cx="7800975" cy="3209925"/>
          </a:xfrm>
        </p:spPr>
        <p:txBody>
          <a:bodyPr>
            <a:normAutofit fontScale="47500" lnSpcReduction="20000"/>
          </a:bodyPr>
          <a:lstStyle/>
          <a:p>
            <a:pPr>
              <a:spcBef>
                <a:spcPts val="0"/>
              </a:spcBef>
              <a:spcAft>
                <a:spcPts val="450"/>
              </a:spcAft>
            </a:pPr>
            <a:r>
              <a:rPr lang="en-US" dirty="0">
                <a:solidFill>
                  <a:schemeClr val="accent1">
                    <a:lumMod val="50000"/>
                  </a:schemeClr>
                </a:solidFill>
              </a:rPr>
              <a:t>Camera Technology</a:t>
            </a:r>
          </a:p>
          <a:p>
            <a:pPr lvl="1">
              <a:spcBef>
                <a:spcPts val="0"/>
              </a:spcBef>
              <a:spcAft>
                <a:spcPts val="450"/>
              </a:spcAft>
            </a:pPr>
            <a:r>
              <a:rPr lang="en-US" dirty="0">
                <a:solidFill>
                  <a:schemeClr val="accent1">
                    <a:lumMod val="50000"/>
                  </a:schemeClr>
                </a:solidFill>
                <a:latin typeface="Lucinda "/>
                <a:cs typeface="Lucinda "/>
              </a:rPr>
              <a:t>Camera Mounting Location (Chest, Head or Glasses, Shoulder or Collar)</a:t>
            </a:r>
          </a:p>
          <a:p>
            <a:pPr lvl="1">
              <a:spcBef>
                <a:spcPts val="0"/>
              </a:spcBef>
              <a:spcAft>
                <a:spcPts val="450"/>
              </a:spcAft>
            </a:pPr>
            <a:r>
              <a:rPr lang="en-US" dirty="0">
                <a:solidFill>
                  <a:schemeClr val="accent1">
                    <a:lumMod val="50000"/>
                  </a:schemeClr>
                </a:solidFill>
                <a:latin typeface="Lucinda "/>
                <a:cs typeface="Lucinda "/>
              </a:rPr>
              <a:t>Recording (Format, Resolution, Frame Rate/Speed FOV, Lux Rating, Audio, Pre-Event Buffer)</a:t>
            </a:r>
          </a:p>
          <a:p>
            <a:pPr lvl="1">
              <a:spcBef>
                <a:spcPts val="0"/>
              </a:spcBef>
              <a:spcAft>
                <a:spcPts val="450"/>
              </a:spcAft>
            </a:pPr>
            <a:r>
              <a:rPr lang="en-US" dirty="0">
                <a:solidFill>
                  <a:schemeClr val="accent1">
                    <a:lumMod val="50000"/>
                  </a:schemeClr>
                </a:solidFill>
                <a:latin typeface="Lucinda "/>
                <a:cs typeface="Lucinda "/>
              </a:rPr>
              <a:t>Storage Onboard &amp; Transfer Method (Dock, Cellular, Encryption &amp; Encoding) </a:t>
            </a:r>
          </a:p>
          <a:p>
            <a:pPr lvl="1">
              <a:spcBef>
                <a:spcPts val="0"/>
              </a:spcBef>
              <a:spcAft>
                <a:spcPts val="450"/>
              </a:spcAft>
            </a:pPr>
            <a:r>
              <a:rPr lang="en-US" dirty="0">
                <a:solidFill>
                  <a:schemeClr val="accent1">
                    <a:lumMod val="50000"/>
                  </a:schemeClr>
                </a:solidFill>
                <a:latin typeface="Lucinda "/>
                <a:cs typeface="Lucinda "/>
              </a:rPr>
              <a:t>Camera Field of View and Focus </a:t>
            </a:r>
          </a:p>
          <a:p>
            <a:pPr lvl="1">
              <a:spcBef>
                <a:spcPts val="0"/>
              </a:spcBef>
              <a:spcAft>
                <a:spcPts val="450"/>
              </a:spcAft>
            </a:pPr>
            <a:r>
              <a:rPr lang="en-US" dirty="0">
                <a:solidFill>
                  <a:schemeClr val="accent1">
                    <a:lumMod val="50000"/>
                  </a:schemeClr>
                </a:solidFill>
                <a:latin typeface="Lucinda "/>
                <a:cs typeface="Lucinda "/>
              </a:rPr>
              <a:t>Battery Life, runtime and standby</a:t>
            </a:r>
          </a:p>
          <a:p>
            <a:pPr lvl="1">
              <a:spcBef>
                <a:spcPts val="0"/>
              </a:spcBef>
              <a:spcAft>
                <a:spcPts val="450"/>
              </a:spcAft>
            </a:pPr>
            <a:r>
              <a:rPr lang="en-US" dirty="0">
                <a:solidFill>
                  <a:schemeClr val="accent1">
                    <a:lumMod val="50000"/>
                  </a:schemeClr>
                </a:solidFill>
              </a:rPr>
              <a:t>Add-on Features (Facial Recognition, Live Stream, Bluetooth, GPS, etc.)</a:t>
            </a:r>
            <a:endParaRPr lang="en-US" dirty="0">
              <a:solidFill>
                <a:schemeClr val="accent1">
                  <a:lumMod val="50000"/>
                </a:schemeClr>
              </a:solidFill>
              <a:latin typeface="Lucinda "/>
              <a:cs typeface="Lucinda "/>
            </a:endParaRPr>
          </a:p>
          <a:p>
            <a:pPr>
              <a:spcBef>
                <a:spcPts val="0"/>
              </a:spcBef>
              <a:spcAft>
                <a:spcPts val="450"/>
              </a:spcAft>
            </a:pPr>
            <a:r>
              <a:rPr lang="en-US" dirty="0">
                <a:solidFill>
                  <a:schemeClr val="accent1">
                    <a:lumMod val="50000"/>
                  </a:schemeClr>
                </a:solidFill>
              </a:rPr>
              <a:t>Storage Options: Server versus Cloud</a:t>
            </a:r>
          </a:p>
          <a:p>
            <a:pPr>
              <a:spcBef>
                <a:spcPts val="0"/>
              </a:spcBef>
              <a:spcAft>
                <a:spcPts val="450"/>
              </a:spcAft>
            </a:pPr>
            <a:r>
              <a:rPr lang="en-US" dirty="0">
                <a:solidFill>
                  <a:schemeClr val="accent1">
                    <a:lumMod val="50000"/>
                  </a:schemeClr>
                </a:solidFill>
              </a:rPr>
              <a:t>Digital Media Evidence Management</a:t>
            </a:r>
          </a:p>
          <a:p>
            <a:pPr lvl="1">
              <a:spcBef>
                <a:spcPts val="0"/>
              </a:spcBef>
              <a:spcAft>
                <a:spcPts val="225"/>
              </a:spcAft>
            </a:pPr>
            <a:r>
              <a:rPr lang="en-US" dirty="0">
                <a:solidFill>
                  <a:schemeClr val="accent1">
                    <a:lumMod val="50000"/>
                  </a:schemeClr>
                </a:solidFill>
              </a:rPr>
              <a:t>Audit Trail and Access Control</a:t>
            </a:r>
          </a:p>
          <a:p>
            <a:pPr lvl="1">
              <a:spcBef>
                <a:spcPts val="0"/>
              </a:spcBef>
              <a:spcAft>
                <a:spcPts val="225"/>
              </a:spcAft>
            </a:pPr>
            <a:r>
              <a:rPr lang="en-US" dirty="0">
                <a:solidFill>
                  <a:schemeClr val="accent1">
                    <a:lumMod val="50000"/>
                  </a:schemeClr>
                </a:solidFill>
              </a:rPr>
              <a:t>Video Analytics</a:t>
            </a:r>
          </a:p>
          <a:p>
            <a:pPr lvl="1">
              <a:spcBef>
                <a:spcPts val="0"/>
              </a:spcBef>
              <a:spcAft>
                <a:spcPts val="225"/>
              </a:spcAft>
            </a:pPr>
            <a:r>
              <a:rPr lang="en-US" dirty="0">
                <a:solidFill>
                  <a:schemeClr val="accent1">
                    <a:lumMod val="50000"/>
                  </a:schemeClr>
                </a:solidFill>
              </a:rPr>
              <a:t>Redaction</a:t>
            </a:r>
          </a:p>
          <a:p>
            <a:pPr>
              <a:spcBef>
                <a:spcPts val="0"/>
              </a:spcBef>
              <a:spcAft>
                <a:spcPts val="225"/>
              </a:spcAft>
            </a:pPr>
            <a:r>
              <a:rPr lang="en-US" dirty="0">
                <a:solidFill>
                  <a:schemeClr val="accent1">
                    <a:lumMod val="50000"/>
                  </a:schemeClr>
                </a:solidFill>
              </a:rPr>
              <a:t>Price</a:t>
            </a:r>
          </a:p>
          <a:p>
            <a:endParaRPr lang="en-US" dirty="0">
              <a:solidFill>
                <a:schemeClr val="accent1">
                  <a:lumMod val="50000"/>
                </a:schemeClr>
              </a:solidFill>
            </a:endParaRPr>
          </a:p>
        </p:txBody>
      </p:sp>
    </p:spTree>
    <p:extLst>
      <p:ext uri="{BB962C8B-B14F-4D97-AF65-F5344CB8AC3E}">
        <p14:creationId xmlns:p14="http://schemas.microsoft.com/office/powerpoint/2010/main" val="675029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stretch>
            <a:fillRect/>
          </a:stretch>
        </p:blipFill>
        <p:spPr>
          <a:xfrm>
            <a:off x="1080135" y="962025"/>
            <a:ext cx="7800975" cy="3838575"/>
          </a:xfrm>
          <a:prstGeom prst="rect">
            <a:avLst/>
          </a:prstGeom>
        </p:spPr>
      </p:pic>
      <p:sp>
        <p:nvSpPr>
          <p:cNvPr id="3" name="TextBox 2"/>
          <p:cNvSpPr txBox="1"/>
          <p:nvPr/>
        </p:nvSpPr>
        <p:spPr>
          <a:xfrm>
            <a:off x="931546" y="4883310"/>
            <a:ext cx="5354351" cy="253916"/>
          </a:xfrm>
          <a:prstGeom prst="rect">
            <a:avLst/>
          </a:prstGeom>
          <a:noFill/>
        </p:spPr>
        <p:txBody>
          <a:bodyPr wrap="none" rtlCol="0">
            <a:spAutoFit/>
          </a:bodyPr>
          <a:lstStyle/>
          <a:p>
            <a:r>
              <a:rPr lang="en-US" sz="1050" dirty="0">
                <a:solidFill>
                  <a:srgbClr val="FAF9CF"/>
                </a:solidFill>
              </a:rPr>
              <a:t>Source</a:t>
            </a:r>
            <a:r>
              <a:rPr lang="en-US" sz="1050" dirty="0">
                <a:solidFill>
                  <a:srgbClr val="FAF9CF"/>
                </a:solidFill>
                <a:hlinkClick r:id="rId4"/>
              </a:rPr>
              <a:t>: </a:t>
            </a:r>
            <a:r>
              <a:rPr lang="en-US" sz="1050" dirty="0">
                <a:solidFill>
                  <a:schemeClr val="bg1"/>
                </a:solidFill>
                <a:hlinkClick r:id="rId4"/>
              </a:rPr>
              <a:t>Market Survey of Body Worn Camera Technologies </a:t>
            </a:r>
            <a:r>
              <a:rPr lang="en-US" sz="1050" dirty="0">
                <a:solidFill>
                  <a:schemeClr val="bg1"/>
                </a:solidFill>
              </a:rPr>
              <a:t>(National Institute of Justice, 2016)</a:t>
            </a:r>
          </a:p>
        </p:txBody>
      </p:sp>
      <p:sp>
        <p:nvSpPr>
          <p:cNvPr id="4" name="TextBox 3"/>
          <p:cNvSpPr txBox="1"/>
          <p:nvPr/>
        </p:nvSpPr>
        <p:spPr>
          <a:xfrm>
            <a:off x="1885953" y="57155"/>
            <a:ext cx="5795689" cy="369332"/>
          </a:xfrm>
          <a:prstGeom prst="rect">
            <a:avLst/>
          </a:prstGeom>
          <a:noFill/>
        </p:spPr>
        <p:txBody>
          <a:bodyPr wrap="none" rtlCol="0">
            <a:spAutoFit/>
          </a:bodyPr>
          <a:lstStyle/>
          <a:p>
            <a:r>
              <a:rPr lang="en-US" dirty="0">
                <a:solidFill>
                  <a:schemeClr val="bg1"/>
                </a:solidFill>
              </a:rPr>
              <a:t>A few of the cameras and systems from RT&amp;E Center Report</a:t>
            </a:r>
          </a:p>
        </p:txBody>
      </p:sp>
    </p:spTree>
    <p:extLst>
      <p:ext uri="{BB962C8B-B14F-4D97-AF65-F5344CB8AC3E}">
        <p14:creationId xmlns:p14="http://schemas.microsoft.com/office/powerpoint/2010/main" val="3570486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FEFA355-36AF-2B43-AC42-1AA3C1D57913}"/>
              </a:ext>
            </a:extLst>
          </p:cNvPr>
          <p:cNvSpPr>
            <a:spLocks noGrp="1"/>
          </p:cNvSpPr>
          <p:nvPr>
            <p:ph type="title"/>
          </p:nvPr>
        </p:nvSpPr>
        <p:spPr>
          <a:xfrm>
            <a:off x="457200" y="873735"/>
            <a:ext cx="8229600" cy="857250"/>
          </a:xfrm>
        </p:spPr>
        <p:txBody>
          <a:bodyPr>
            <a:normAutofit fontScale="90000"/>
          </a:bodyPr>
          <a:lstStyle/>
          <a:p>
            <a:pPr algn="ctr"/>
            <a:r>
              <a:rPr lang="en-US" sz="3600" dirty="0"/>
              <a:t>Storage Considerations</a:t>
            </a:r>
            <a:br>
              <a:rPr lang="en-US" sz="3600" dirty="0"/>
            </a:br>
            <a:r>
              <a:rPr lang="en-US" sz="2200" dirty="0">
                <a:solidFill>
                  <a:schemeClr val="accent1">
                    <a:lumMod val="50000"/>
                  </a:schemeClr>
                </a:solidFill>
              </a:rPr>
              <a:t>Cloud, Server and Hybrid</a:t>
            </a:r>
            <a:br>
              <a:rPr lang="en-US" sz="3600" dirty="0">
                <a:solidFill>
                  <a:schemeClr val="accent1">
                    <a:lumMod val="50000"/>
                  </a:schemeClr>
                </a:solidFill>
              </a:rPr>
            </a:br>
            <a:endParaRPr lang="en-US" sz="3600" dirty="0"/>
          </a:p>
        </p:txBody>
      </p:sp>
      <p:sp>
        <p:nvSpPr>
          <p:cNvPr id="5" name="Content Placeholder 2">
            <a:extLst>
              <a:ext uri="{FF2B5EF4-FFF2-40B4-BE49-F238E27FC236}">
                <a16:creationId xmlns:a16="http://schemas.microsoft.com/office/drawing/2014/main" id="{02E1F29C-5EBB-1041-9BA2-8E4C0B8E2F26}"/>
              </a:ext>
            </a:extLst>
          </p:cNvPr>
          <p:cNvSpPr>
            <a:spLocks noGrp="1"/>
          </p:cNvSpPr>
          <p:nvPr>
            <p:ph idx="1"/>
          </p:nvPr>
        </p:nvSpPr>
        <p:spPr>
          <a:xfrm>
            <a:off x="298998" y="1556418"/>
            <a:ext cx="8546004" cy="3445906"/>
          </a:xfrm>
        </p:spPr>
        <p:txBody>
          <a:bodyPr>
            <a:normAutofit fontScale="55000" lnSpcReduction="20000"/>
          </a:bodyPr>
          <a:lstStyle/>
          <a:p>
            <a:pPr marL="329804" indent="-129779">
              <a:lnSpc>
                <a:spcPct val="170000"/>
              </a:lnSpc>
              <a:spcBef>
                <a:spcPts val="0"/>
              </a:spcBef>
              <a:spcAft>
                <a:spcPts val="450"/>
              </a:spcAft>
              <a:buFont typeface="Lucida Sans Unicode" pitchFamily="34" charset="0"/>
              <a:buChar char="‣"/>
              <a:defRPr/>
            </a:pPr>
            <a:r>
              <a:rPr lang="en-US" dirty="0">
                <a:solidFill>
                  <a:schemeClr val="accent1">
                    <a:lumMod val="50000"/>
                  </a:schemeClr>
                </a:solidFill>
              </a:rPr>
              <a:t>Security, Encryption, Auditing Capability, &amp; Connectivity</a:t>
            </a:r>
          </a:p>
          <a:p>
            <a:pPr marL="329804" indent="-129779">
              <a:lnSpc>
                <a:spcPct val="170000"/>
              </a:lnSpc>
              <a:spcBef>
                <a:spcPts val="0"/>
              </a:spcBef>
              <a:spcAft>
                <a:spcPts val="450"/>
              </a:spcAft>
              <a:buFont typeface="Lucida Sans Unicode" pitchFamily="34" charset="0"/>
              <a:buChar char="‣"/>
              <a:defRPr/>
            </a:pPr>
            <a:r>
              <a:rPr lang="en-US" dirty="0">
                <a:solidFill>
                  <a:schemeClr val="accent1">
                    <a:lumMod val="50000"/>
                  </a:schemeClr>
                </a:solidFill>
              </a:rPr>
              <a:t> Data Access, Control and Sharing &amp; Ownership</a:t>
            </a:r>
          </a:p>
          <a:p>
            <a:pPr marL="329804" indent="-129779">
              <a:lnSpc>
                <a:spcPct val="170000"/>
              </a:lnSpc>
              <a:spcBef>
                <a:spcPts val="0"/>
              </a:spcBef>
              <a:spcAft>
                <a:spcPts val="450"/>
              </a:spcAft>
              <a:buFont typeface="Lucida Sans Unicode" pitchFamily="34" charset="0"/>
              <a:buChar char="‣"/>
              <a:defRPr/>
            </a:pPr>
            <a:r>
              <a:rPr lang="en-US" dirty="0">
                <a:solidFill>
                  <a:schemeClr val="accent1">
                    <a:lumMod val="50000"/>
                  </a:schemeClr>
                </a:solidFill>
              </a:rPr>
              <a:t> Capacity and Growth</a:t>
            </a:r>
          </a:p>
          <a:p>
            <a:pPr marL="329804" indent="-129779">
              <a:lnSpc>
                <a:spcPct val="170000"/>
              </a:lnSpc>
              <a:spcBef>
                <a:spcPts val="0"/>
              </a:spcBef>
              <a:spcAft>
                <a:spcPts val="450"/>
              </a:spcAft>
              <a:buFont typeface="Lucida Sans Unicode" pitchFamily="34" charset="0"/>
              <a:buChar char="‣"/>
              <a:defRPr/>
            </a:pPr>
            <a:r>
              <a:rPr lang="en-US" dirty="0">
                <a:solidFill>
                  <a:schemeClr val="accent1">
                    <a:lumMod val="50000"/>
                  </a:schemeClr>
                </a:solidFill>
              </a:rPr>
              <a:t> System responsibility for maintenance or failure</a:t>
            </a:r>
          </a:p>
          <a:p>
            <a:pPr marL="329804" indent="-129779">
              <a:lnSpc>
                <a:spcPct val="170000"/>
              </a:lnSpc>
              <a:spcBef>
                <a:spcPts val="0"/>
              </a:spcBef>
              <a:spcAft>
                <a:spcPts val="450"/>
              </a:spcAft>
              <a:buFont typeface="Lucida Sans Unicode" pitchFamily="34" charset="0"/>
              <a:buChar char="‣"/>
              <a:defRPr/>
            </a:pPr>
            <a:r>
              <a:rPr lang="en-US" dirty="0">
                <a:solidFill>
                  <a:schemeClr val="accent1">
                    <a:lumMod val="50000"/>
                  </a:schemeClr>
                </a:solidFill>
              </a:rPr>
              <a:t> Redundancy</a:t>
            </a:r>
          </a:p>
          <a:p>
            <a:pPr marL="329804" indent="-129779">
              <a:lnSpc>
                <a:spcPct val="170000"/>
              </a:lnSpc>
              <a:spcBef>
                <a:spcPts val="0"/>
              </a:spcBef>
              <a:spcAft>
                <a:spcPts val="450"/>
              </a:spcAft>
              <a:buFont typeface="Lucida Sans Unicode" pitchFamily="34" charset="0"/>
              <a:buChar char="‣"/>
              <a:defRPr/>
            </a:pPr>
            <a:r>
              <a:rPr lang="en-US" dirty="0">
                <a:solidFill>
                  <a:schemeClr val="accent1">
                    <a:lumMod val="50000"/>
                  </a:schemeClr>
                </a:solidFill>
              </a:rPr>
              <a:t> Retention</a:t>
            </a:r>
          </a:p>
          <a:p>
            <a:pPr marL="329804" indent="-129779">
              <a:lnSpc>
                <a:spcPct val="170000"/>
              </a:lnSpc>
              <a:spcBef>
                <a:spcPts val="0"/>
              </a:spcBef>
              <a:spcAft>
                <a:spcPts val="450"/>
              </a:spcAft>
              <a:buFont typeface="Lucida Sans Unicode" pitchFamily="34" charset="0"/>
              <a:buChar char="‣"/>
              <a:defRPr/>
            </a:pPr>
            <a:r>
              <a:rPr lang="en-US" dirty="0">
                <a:solidFill>
                  <a:schemeClr val="accent1">
                    <a:lumMod val="50000"/>
                  </a:schemeClr>
                </a:solidFill>
              </a:rPr>
              <a:t> Cost</a:t>
            </a:r>
          </a:p>
          <a:p>
            <a:pPr marL="200025" indent="0">
              <a:lnSpc>
                <a:spcPct val="170000"/>
              </a:lnSpc>
              <a:spcBef>
                <a:spcPts val="0"/>
              </a:spcBef>
              <a:spcAft>
                <a:spcPts val="450"/>
              </a:spcAft>
              <a:buNone/>
              <a:defRPr/>
            </a:pPr>
            <a:endParaRPr lang="en-US" dirty="0">
              <a:solidFill>
                <a:schemeClr val="accent1">
                  <a:lumMod val="50000"/>
                </a:schemeClr>
              </a:solidFill>
            </a:endParaRPr>
          </a:p>
          <a:p>
            <a:pPr>
              <a:lnSpc>
                <a:spcPct val="170000"/>
              </a:lnSpc>
            </a:pPr>
            <a:endParaRPr lang="en-US" dirty="0">
              <a:solidFill>
                <a:schemeClr val="accent1">
                  <a:lumMod val="50000"/>
                </a:schemeClr>
              </a:solidFill>
            </a:endParaRPr>
          </a:p>
        </p:txBody>
      </p:sp>
    </p:spTree>
    <p:extLst>
      <p:ext uri="{BB962C8B-B14F-4D97-AF65-F5344CB8AC3E}">
        <p14:creationId xmlns:p14="http://schemas.microsoft.com/office/powerpoint/2010/main" val="1405754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265" y="748665"/>
            <a:ext cx="8229600" cy="857250"/>
          </a:xfrm>
        </p:spPr>
        <p:txBody>
          <a:bodyPr>
            <a:normAutofit/>
          </a:bodyPr>
          <a:lstStyle/>
          <a:p>
            <a:pPr algn="ctr"/>
            <a:r>
              <a:rPr lang="en-US" sz="3200" dirty="0"/>
              <a:t>Storage Considerations</a:t>
            </a:r>
          </a:p>
        </p:txBody>
      </p:sp>
      <p:sp>
        <p:nvSpPr>
          <p:cNvPr id="3" name="Content Placeholder 2"/>
          <p:cNvSpPr>
            <a:spLocks noGrp="1"/>
          </p:cNvSpPr>
          <p:nvPr>
            <p:ph idx="1"/>
          </p:nvPr>
        </p:nvSpPr>
        <p:spPr>
          <a:xfrm>
            <a:off x="1080135" y="3200400"/>
            <a:ext cx="7887653" cy="1495425"/>
          </a:xfrm>
        </p:spPr>
        <p:txBody>
          <a:bodyPr>
            <a:normAutofit/>
          </a:bodyPr>
          <a:lstStyle/>
          <a:p>
            <a:pPr fontAlgn="auto">
              <a:defRPr/>
            </a:pPr>
            <a:r>
              <a:rPr lang="en-US" sz="1650" dirty="0">
                <a:solidFill>
                  <a:schemeClr val="accent1">
                    <a:lumMod val="50000"/>
                  </a:schemeClr>
                </a:solidFill>
              </a:rPr>
              <a:t>Primary advantages of local storage include control and data ownership</a:t>
            </a:r>
          </a:p>
          <a:p>
            <a:pPr fontAlgn="auto">
              <a:defRPr/>
            </a:pPr>
            <a:r>
              <a:rPr lang="en-US" sz="1650" dirty="0">
                <a:solidFill>
                  <a:schemeClr val="accent1">
                    <a:lumMod val="50000"/>
                  </a:schemeClr>
                </a:solidFill>
              </a:rPr>
              <a:t>Primary advantages of cloud storage include managing demand &amp; infrastructure growth and offloading in-house labor costs</a:t>
            </a:r>
          </a:p>
        </p:txBody>
      </p:sp>
      <p:graphicFrame>
        <p:nvGraphicFramePr>
          <p:cNvPr id="4" name="Table 3"/>
          <p:cNvGraphicFramePr>
            <a:graphicFrameLocks noGrp="1"/>
          </p:cNvGraphicFramePr>
          <p:nvPr>
            <p:extLst>
              <p:ext uri="{D42A27DB-BD31-4B8C-83A1-F6EECF244321}">
                <p14:modId xmlns:p14="http://schemas.microsoft.com/office/powerpoint/2010/main" val="1186686866"/>
              </p:ext>
            </p:extLst>
          </p:nvPr>
        </p:nvGraphicFramePr>
        <p:xfrm>
          <a:off x="1468001" y="1470660"/>
          <a:ext cx="6893046" cy="1436370"/>
        </p:xfrm>
        <a:graphic>
          <a:graphicData uri="http://schemas.openxmlformats.org/drawingml/2006/table">
            <a:tbl>
              <a:tblPr firstRow="1" bandRow="1"/>
              <a:tblGrid>
                <a:gridCol w="3446523">
                  <a:extLst>
                    <a:ext uri="{9D8B030D-6E8A-4147-A177-3AD203B41FA5}">
                      <a16:colId xmlns:a16="http://schemas.microsoft.com/office/drawing/2014/main" val="20000"/>
                    </a:ext>
                  </a:extLst>
                </a:gridCol>
                <a:gridCol w="3446523">
                  <a:extLst>
                    <a:ext uri="{9D8B030D-6E8A-4147-A177-3AD203B41FA5}">
                      <a16:colId xmlns:a16="http://schemas.microsoft.com/office/drawing/2014/main" val="20001"/>
                    </a:ext>
                  </a:extLst>
                </a:gridCol>
              </a:tblGrid>
              <a:tr h="308610">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lang="en-US" sz="1400" dirty="0"/>
                        <a:t>Cloud</a:t>
                      </a:r>
                    </a:p>
                  </a:txBody>
                  <a:tcPr marL="89154" marR="89154"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2C6AC1"/>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lang="en-US" sz="1400" dirty="0"/>
                        <a:t>Local storage</a:t>
                      </a:r>
                    </a:p>
                  </a:txBody>
                  <a:tcPr marL="89154" marR="89154"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2C6AC1"/>
                    </a:solidFill>
                  </a:tcPr>
                </a:tc>
                <a:extLst>
                  <a:ext uri="{0D108BD9-81ED-4DB2-BD59-A6C34878D82A}">
                    <a16:rowId xmlns:a16="http://schemas.microsoft.com/office/drawing/2014/main" val="10000"/>
                  </a:ext>
                </a:extLst>
              </a:tr>
              <a:tr h="27813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400" dirty="0"/>
                        <a:t>+ Limitless data storage</a:t>
                      </a:r>
                    </a:p>
                  </a:txBody>
                  <a:tcPr marL="89154" marR="89154" marT="34290" marB="3429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C6AC1">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400" dirty="0"/>
                        <a:t>+ Security under agency</a:t>
                      </a:r>
                      <a:r>
                        <a:rPr lang="en-US" sz="1400" baseline="0" dirty="0"/>
                        <a:t> control</a:t>
                      </a:r>
                      <a:endParaRPr lang="en-US" sz="1400" dirty="0"/>
                    </a:p>
                  </a:txBody>
                  <a:tcPr marL="89154" marR="89154" marT="34290" marB="3429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C6AC1">
                        <a:tint val="40000"/>
                      </a:srgbClr>
                    </a:solidFill>
                  </a:tcPr>
                </a:tc>
                <a:extLst>
                  <a:ext uri="{0D108BD9-81ED-4DB2-BD59-A6C34878D82A}">
                    <a16:rowId xmlns:a16="http://schemas.microsoft.com/office/drawing/2014/main" val="10001"/>
                  </a:ext>
                </a:extLst>
              </a:tr>
              <a:tr h="27813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400" dirty="0"/>
                        <a:t>+ Easily</a:t>
                      </a:r>
                      <a:r>
                        <a:rPr lang="en-US" sz="1400" baseline="0" dirty="0"/>
                        <a:t> expandable</a:t>
                      </a:r>
                      <a:endParaRPr lang="en-US" sz="1400" dirty="0"/>
                    </a:p>
                  </a:txBody>
                  <a:tcPr marL="89154" marR="89154"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C6AC1">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400" dirty="0"/>
                        <a:t>- Require purchase</a:t>
                      </a:r>
                      <a:r>
                        <a:rPr lang="en-US" sz="1400" baseline="0" dirty="0"/>
                        <a:t> of hardware</a:t>
                      </a:r>
                      <a:endParaRPr lang="en-US" sz="1400" dirty="0"/>
                    </a:p>
                  </a:txBody>
                  <a:tcPr marL="89154" marR="89154"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C6AC1">
                        <a:tint val="20000"/>
                      </a:srgbClr>
                    </a:solidFill>
                  </a:tcPr>
                </a:tc>
                <a:extLst>
                  <a:ext uri="{0D108BD9-81ED-4DB2-BD59-A6C34878D82A}">
                    <a16:rowId xmlns:a16="http://schemas.microsoft.com/office/drawing/2014/main" val="10002"/>
                  </a:ext>
                </a:extLst>
              </a:tr>
              <a:tr h="27813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400" dirty="0"/>
                        <a:t>- Expensive fees</a:t>
                      </a:r>
                    </a:p>
                  </a:txBody>
                  <a:tcPr marL="89154" marR="89154"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C6AC1">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400" dirty="0"/>
                        <a:t>- Require in-house IT expertise</a:t>
                      </a:r>
                    </a:p>
                  </a:txBody>
                  <a:tcPr marL="89154" marR="89154"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C6AC1">
                        <a:tint val="40000"/>
                      </a:srgbClr>
                    </a:solidFill>
                  </a:tcPr>
                </a:tc>
                <a:extLst>
                  <a:ext uri="{0D108BD9-81ED-4DB2-BD59-A6C34878D82A}">
                    <a16:rowId xmlns:a16="http://schemas.microsoft.com/office/drawing/2014/main" val="10003"/>
                  </a:ext>
                </a:extLst>
              </a:tr>
              <a:tr h="27813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114300" indent="-114300"/>
                      <a:r>
                        <a:rPr lang="en-US" sz="1400" dirty="0"/>
                        <a:t>- Relying</a:t>
                      </a:r>
                      <a:r>
                        <a:rPr lang="en-US" sz="1400" baseline="0" dirty="0"/>
                        <a:t> on Cloud vendor for security</a:t>
                      </a:r>
                      <a:endParaRPr lang="en-US" sz="1400" dirty="0"/>
                    </a:p>
                  </a:txBody>
                  <a:tcPr marL="89154" marR="89154"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C6AC1">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en-US" sz="1400" dirty="0"/>
                    </a:p>
                  </a:txBody>
                  <a:tcPr marL="89154" marR="89154"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C6AC1">
                        <a:tint val="20000"/>
                      </a:srgb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115233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8695" y="857250"/>
            <a:ext cx="8098155" cy="2847975"/>
          </a:xfrm>
        </p:spPr>
        <p:txBody>
          <a:bodyPr>
            <a:noAutofit/>
          </a:bodyPr>
          <a:lstStyle/>
          <a:p>
            <a:pPr marL="273844" indent="0">
              <a:buNone/>
              <a:defRPr/>
            </a:pPr>
            <a:r>
              <a:rPr lang="en-US" sz="2100" dirty="0">
                <a:solidFill>
                  <a:schemeClr val="accent1">
                    <a:lumMod val="50000"/>
                  </a:schemeClr>
                </a:solidFill>
              </a:rPr>
              <a:t>Cost Considerations</a:t>
            </a:r>
          </a:p>
          <a:p>
            <a:pPr marL="729854" lvl="1" indent="-145256">
              <a:spcBef>
                <a:spcPts val="0"/>
              </a:spcBef>
              <a:buFont typeface="Lucida Sans Unicode" pitchFamily="34" charset="0"/>
              <a:buChar char="‣"/>
              <a:defRPr/>
            </a:pPr>
            <a:r>
              <a:rPr lang="en-US" sz="1650" dirty="0">
                <a:solidFill>
                  <a:schemeClr val="accent1">
                    <a:lumMod val="50000"/>
                  </a:schemeClr>
                </a:solidFill>
              </a:rPr>
              <a:t>Cloud vs Local Storage Costs Are Hard to Compare</a:t>
            </a:r>
          </a:p>
          <a:p>
            <a:pPr marL="729854" lvl="1" indent="-145256">
              <a:spcBef>
                <a:spcPts val="0"/>
              </a:spcBef>
              <a:buFont typeface="Lucida Sans Unicode" pitchFamily="34" charset="0"/>
              <a:buChar char="‣"/>
              <a:defRPr/>
            </a:pPr>
            <a:r>
              <a:rPr lang="en-US" sz="1650" dirty="0">
                <a:solidFill>
                  <a:schemeClr val="accent1">
                    <a:lumMod val="50000"/>
                  </a:schemeClr>
                </a:solidFill>
              </a:rPr>
              <a:t>Vendors and Service Providers May Be Unwilling to Breakout Costs Clearly</a:t>
            </a:r>
          </a:p>
          <a:p>
            <a:pPr marL="729854" lvl="1" indent="-145256">
              <a:spcBef>
                <a:spcPts val="0"/>
              </a:spcBef>
              <a:buFont typeface="Lucida Sans Unicode" pitchFamily="34" charset="0"/>
              <a:buChar char="‣"/>
              <a:defRPr/>
            </a:pPr>
            <a:r>
              <a:rPr lang="en-US" sz="1650" dirty="0">
                <a:solidFill>
                  <a:schemeClr val="accent1">
                    <a:lumMod val="50000"/>
                  </a:schemeClr>
                </a:solidFill>
              </a:rPr>
              <a:t>Data Retention Laws &amp; Policies May Affect Choices</a:t>
            </a:r>
          </a:p>
          <a:p>
            <a:pPr marL="729854" lvl="1" indent="-145256">
              <a:spcBef>
                <a:spcPts val="0"/>
              </a:spcBef>
              <a:buFont typeface="Lucida Sans Unicode" pitchFamily="34" charset="0"/>
              <a:buChar char="‣"/>
              <a:defRPr/>
            </a:pPr>
            <a:r>
              <a:rPr lang="en-US" sz="1650" dirty="0">
                <a:solidFill>
                  <a:schemeClr val="accent1">
                    <a:lumMod val="50000"/>
                  </a:schemeClr>
                </a:solidFill>
              </a:rPr>
              <a:t>Trade-Offs in Labor Costs, Analytics Options, Processing Speed, Space Requirements and Infrastructure Upgrades</a:t>
            </a:r>
          </a:p>
        </p:txBody>
      </p:sp>
      <p:graphicFrame>
        <p:nvGraphicFramePr>
          <p:cNvPr id="4" name="Table 3"/>
          <p:cNvGraphicFramePr>
            <a:graphicFrameLocks noGrp="1"/>
          </p:cNvGraphicFramePr>
          <p:nvPr>
            <p:extLst/>
          </p:nvPr>
        </p:nvGraphicFramePr>
        <p:xfrm>
          <a:off x="228603" y="2628900"/>
          <a:ext cx="8686801" cy="1943099"/>
        </p:xfrm>
        <a:graphic>
          <a:graphicData uri="http://schemas.openxmlformats.org/drawingml/2006/table">
            <a:tbl>
              <a:tblPr firstRow="1" firstCol="1" bandRow="1"/>
              <a:tblGrid>
                <a:gridCol w="2873829">
                  <a:extLst>
                    <a:ext uri="{9D8B030D-6E8A-4147-A177-3AD203B41FA5}">
                      <a16:colId xmlns:a16="http://schemas.microsoft.com/office/drawing/2014/main" val="20000"/>
                    </a:ext>
                  </a:extLst>
                </a:gridCol>
                <a:gridCol w="5812972">
                  <a:extLst>
                    <a:ext uri="{9D8B030D-6E8A-4147-A177-3AD203B41FA5}">
                      <a16:colId xmlns:a16="http://schemas.microsoft.com/office/drawing/2014/main" val="20001"/>
                    </a:ext>
                  </a:extLst>
                </a:gridCol>
              </a:tblGrid>
              <a:tr h="210799">
                <a:tc>
                  <a:txBody>
                    <a:bodyPr/>
                    <a:lstStyle/>
                    <a:p>
                      <a:pPr marL="0" marR="0" algn="just">
                        <a:spcBef>
                          <a:spcPts val="0"/>
                        </a:spcBef>
                        <a:spcAft>
                          <a:spcPts val="0"/>
                        </a:spcAft>
                        <a:tabLst>
                          <a:tab pos="1874520" algn="r"/>
                        </a:tabLst>
                      </a:pPr>
                      <a:r>
                        <a:rPr lang="en-US" sz="1200" b="1" dirty="0">
                          <a:solidFill>
                            <a:srgbClr val="FFFFFF"/>
                          </a:solidFill>
                          <a:effectLst/>
                          <a:latin typeface="Arial"/>
                          <a:ea typeface="Times New Roman"/>
                          <a:cs typeface="Calibri"/>
                        </a:rPr>
                        <a:t>Cost Consideration	</a:t>
                      </a:r>
                      <a:endParaRPr lang="en-US" sz="1200" dirty="0">
                        <a:effectLst/>
                        <a:latin typeface="Times New Roman"/>
                        <a:ea typeface="Times New Roman"/>
                        <a:cs typeface="Calibri"/>
                      </a:endParaRPr>
                    </a:p>
                  </a:txBody>
                  <a:tcPr marL="66866" marR="668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568D"/>
                    </a:solidFill>
                  </a:tcPr>
                </a:tc>
                <a:tc>
                  <a:txBody>
                    <a:bodyPr/>
                    <a:lstStyle/>
                    <a:p>
                      <a:pPr marL="0" marR="0" algn="just">
                        <a:spcBef>
                          <a:spcPts val="0"/>
                        </a:spcBef>
                        <a:spcAft>
                          <a:spcPts val="0"/>
                        </a:spcAft>
                      </a:pPr>
                      <a:r>
                        <a:rPr lang="en-US" sz="1200" b="1" dirty="0">
                          <a:solidFill>
                            <a:srgbClr val="FFFFFF"/>
                          </a:solidFill>
                          <a:effectLst/>
                          <a:latin typeface="Arial"/>
                          <a:ea typeface="Times New Roman"/>
                          <a:cs typeface="Calibri"/>
                        </a:rPr>
                        <a:t>Description</a:t>
                      </a:r>
                      <a:endParaRPr lang="en-US" sz="1200" dirty="0">
                        <a:effectLst/>
                        <a:latin typeface="Times New Roman"/>
                        <a:ea typeface="Times New Roman"/>
                        <a:cs typeface="Calibri"/>
                      </a:endParaRPr>
                    </a:p>
                  </a:txBody>
                  <a:tcPr marL="66866" marR="668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568D"/>
                    </a:solidFill>
                  </a:tcPr>
                </a:tc>
                <a:extLst>
                  <a:ext uri="{0D108BD9-81ED-4DB2-BD59-A6C34878D82A}">
                    <a16:rowId xmlns:a16="http://schemas.microsoft.com/office/drawing/2014/main" val="10000"/>
                  </a:ext>
                </a:extLst>
              </a:tr>
              <a:tr h="210799">
                <a:tc>
                  <a:txBody>
                    <a:bodyPr/>
                    <a:lstStyle/>
                    <a:p>
                      <a:pPr marL="0" marR="0">
                        <a:spcBef>
                          <a:spcPts val="0"/>
                        </a:spcBef>
                        <a:spcAft>
                          <a:spcPts val="0"/>
                        </a:spcAft>
                      </a:pPr>
                      <a:r>
                        <a:rPr lang="en-US" sz="1200" dirty="0">
                          <a:effectLst/>
                          <a:latin typeface="Arial"/>
                          <a:ea typeface="Times New Roman"/>
                          <a:cs typeface="Calibri"/>
                        </a:rPr>
                        <a:t>Acquisition</a:t>
                      </a:r>
                      <a:endParaRPr lang="en-US" sz="1200" dirty="0">
                        <a:effectLst/>
                        <a:latin typeface="Times New Roman"/>
                        <a:ea typeface="Times New Roman"/>
                        <a:cs typeface="Calibri"/>
                      </a:endParaRPr>
                    </a:p>
                  </a:txBody>
                  <a:tcPr marL="66866" marR="66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8FF"/>
                    </a:solidFill>
                  </a:tcPr>
                </a:tc>
                <a:tc>
                  <a:txBody>
                    <a:bodyPr/>
                    <a:lstStyle/>
                    <a:p>
                      <a:pPr marL="0" marR="0">
                        <a:spcBef>
                          <a:spcPts val="0"/>
                        </a:spcBef>
                        <a:spcAft>
                          <a:spcPts val="0"/>
                        </a:spcAft>
                      </a:pPr>
                      <a:r>
                        <a:rPr lang="en-US" sz="1200">
                          <a:effectLst/>
                          <a:latin typeface="Arial"/>
                          <a:ea typeface="Times New Roman"/>
                          <a:cs typeface="Calibri"/>
                        </a:rPr>
                        <a:t>Initial purchase of the BWCs</a:t>
                      </a:r>
                      <a:endParaRPr lang="en-US" sz="1200">
                        <a:effectLst/>
                        <a:latin typeface="Times New Roman"/>
                        <a:ea typeface="Times New Roman"/>
                        <a:cs typeface="Calibri"/>
                      </a:endParaRPr>
                    </a:p>
                  </a:txBody>
                  <a:tcPr marL="66866" marR="668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10799">
                <a:tc>
                  <a:txBody>
                    <a:bodyPr/>
                    <a:lstStyle/>
                    <a:p>
                      <a:pPr marL="0" marR="0">
                        <a:spcBef>
                          <a:spcPts val="0"/>
                        </a:spcBef>
                        <a:spcAft>
                          <a:spcPts val="0"/>
                        </a:spcAft>
                      </a:pPr>
                      <a:r>
                        <a:rPr lang="en-US" sz="1200" dirty="0">
                          <a:effectLst/>
                          <a:latin typeface="Arial"/>
                          <a:ea typeface="Times New Roman"/>
                          <a:cs typeface="Calibri"/>
                        </a:rPr>
                        <a:t>Installation </a:t>
                      </a:r>
                      <a:endParaRPr lang="en-US" sz="1200" dirty="0">
                        <a:effectLst/>
                        <a:latin typeface="Times New Roman"/>
                        <a:ea typeface="Times New Roman"/>
                        <a:cs typeface="Calibri"/>
                      </a:endParaRPr>
                    </a:p>
                  </a:txBody>
                  <a:tcPr marL="66866" marR="66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8FF"/>
                    </a:solidFill>
                  </a:tcPr>
                </a:tc>
                <a:tc>
                  <a:txBody>
                    <a:bodyPr/>
                    <a:lstStyle/>
                    <a:p>
                      <a:pPr marL="0" marR="0">
                        <a:spcBef>
                          <a:spcPts val="0"/>
                        </a:spcBef>
                        <a:spcAft>
                          <a:spcPts val="0"/>
                        </a:spcAft>
                      </a:pPr>
                      <a:r>
                        <a:rPr lang="en-US" sz="1200">
                          <a:effectLst/>
                          <a:latin typeface="Arial"/>
                          <a:ea typeface="Times New Roman"/>
                          <a:cs typeface="Calibri"/>
                        </a:rPr>
                        <a:t>Cost to install the software, hardware, and server (if needed)</a:t>
                      </a:r>
                      <a:endParaRPr lang="en-US" sz="1200">
                        <a:effectLst/>
                        <a:latin typeface="Times New Roman"/>
                        <a:ea typeface="Times New Roman"/>
                        <a:cs typeface="Calibri"/>
                      </a:endParaRPr>
                    </a:p>
                  </a:txBody>
                  <a:tcPr marL="66866" marR="668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10799">
                <a:tc>
                  <a:txBody>
                    <a:bodyPr/>
                    <a:lstStyle/>
                    <a:p>
                      <a:pPr marL="0" marR="0">
                        <a:spcBef>
                          <a:spcPts val="0"/>
                        </a:spcBef>
                        <a:spcAft>
                          <a:spcPts val="0"/>
                        </a:spcAft>
                      </a:pPr>
                      <a:r>
                        <a:rPr lang="en-US" sz="1200" dirty="0">
                          <a:effectLst/>
                          <a:latin typeface="Arial"/>
                          <a:ea typeface="Times New Roman"/>
                          <a:cs typeface="Calibri"/>
                        </a:rPr>
                        <a:t>User Training</a:t>
                      </a:r>
                      <a:endParaRPr lang="en-US" sz="1200" dirty="0">
                        <a:effectLst/>
                        <a:latin typeface="Times New Roman"/>
                        <a:ea typeface="Times New Roman"/>
                        <a:cs typeface="Calibri"/>
                      </a:endParaRPr>
                    </a:p>
                  </a:txBody>
                  <a:tcPr marL="66866" marR="66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8FF"/>
                    </a:solidFill>
                  </a:tcPr>
                </a:tc>
                <a:tc>
                  <a:txBody>
                    <a:bodyPr/>
                    <a:lstStyle/>
                    <a:p>
                      <a:pPr marL="0" marR="0">
                        <a:spcBef>
                          <a:spcPts val="0"/>
                        </a:spcBef>
                        <a:spcAft>
                          <a:spcPts val="0"/>
                        </a:spcAft>
                      </a:pPr>
                      <a:r>
                        <a:rPr lang="en-US" sz="1200">
                          <a:effectLst/>
                          <a:latin typeface="Arial"/>
                          <a:ea typeface="Times New Roman"/>
                          <a:cs typeface="Calibri"/>
                        </a:rPr>
                        <a:t>Cost to provide training and periodic refresher trainings</a:t>
                      </a:r>
                      <a:endParaRPr lang="en-US" sz="1200">
                        <a:effectLst/>
                        <a:latin typeface="Times New Roman"/>
                        <a:ea typeface="Times New Roman"/>
                        <a:cs typeface="Calibri"/>
                      </a:endParaRPr>
                    </a:p>
                  </a:txBody>
                  <a:tcPr marL="66866" marR="668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10799">
                <a:tc>
                  <a:txBody>
                    <a:bodyPr/>
                    <a:lstStyle/>
                    <a:p>
                      <a:pPr marL="0" marR="0">
                        <a:spcBef>
                          <a:spcPts val="0"/>
                        </a:spcBef>
                        <a:spcAft>
                          <a:spcPts val="0"/>
                        </a:spcAft>
                      </a:pPr>
                      <a:r>
                        <a:rPr lang="en-US" sz="1200" dirty="0">
                          <a:effectLst/>
                          <a:latin typeface="Arial"/>
                          <a:ea typeface="Times New Roman"/>
                          <a:cs typeface="Calibri"/>
                        </a:rPr>
                        <a:t>Maintenance</a:t>
                      </a:r>
                      <a:endParaRPr lang="en-US" sz="1200" dirty="0">
                        <a:effectLst/>
                        <a:latin typeface="Times New Roman"/>
                        <a:ea typeface="Times New Roman"/>
                        <a:cs typeface="Calibri"/>
                      </a:endParaRPr>
                    </a:p>
                  </a:txBody>
                  <a:tcPr marL="66866" marR="66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8FF"/>
                    </a:solidFill>
                  </a:tcPr>
                </a:tc>
                <a:tc>
                  <a:txBody>
                    <a:bodyPr/>
                    <a:lstStyle/>
                    <a:p>
                      <a:pPr marL="0" marR="0">
                        <a:spcBef>
                          <a:spcPts val="0"/>
                        </a:spcBef>
                        <a:spcAft>
                          <a:spcPts val="0"/>
                        </a:spcAft>
                      </a:pPr>
                      <a:r>
                        <a:rPr lang="en-US" sz="1200">
                          <a:effectLst/>
                          <a:latin typeface="Arial"/>
                          <a:ea typeface="Times New Roman"/>
                          <a:cs typeface="Calibri"/>
                        </a:rPr>
                        <a:t>Data storage of audio/video footage on local server or via cloud</a:t>
                      </a:r>
                      <a:endParaRPr lang="en-US" sz="1200">
                        <a:effectLst/>
                        <a:latin typeface="Times New Roman"/>
                        <a:ea typeface="Times New Roman"/>
                        <a:cs typeface="Calibri"/>
                      </a:endParaRPr>
                    </a:p>
                  </a:txBody>
                  <a:tcPr marL="66866" marR="668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10799">
                <a:tc>
                  <a:txBody>
                    <a:bodyPr/>
                    <a:lstStyle/>
                    <a:p>
                      <a:pPr marL="0" marR="0">
                        <a:spcBef>
                          <a:spcPts val="0"/>
                        </a:spcBef>
                        <a:spcAft>
                          <a:spcPts val="0"/>
                        </a:spcAft>
                      </a:pPr>
                      <a:r>
                        <a:rPr lang="en-US" sz="1200" dirty="0">
                          <a:effectLst/>
                          <a:latin typeface="Arial"/>
                          <a:ea typeface="Times New Roman"/>
                          <a:cs typeface="Calibri"/>
                        </a:rPr>
                        <a:t>Consumables/Accessories</a:t>
                      </a:r>
                      <a:endParaRPr lang="en-US" sz="1200" dirty="0">
                        <a:effectLst/>
                        <a:latin typeface="Times New Roman"/>
                        <a:ea typeface="Times New Roman"/>
                        <a:cs typeface="Calibri"/>
                      </a:endParaRPr>
                    </a:p>
                  </a:txBody>
                  <a:tcPr marL="66866" marR="66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8FF"/>
                    </a:solidFill>
                  </a:tcPr>
                </a:tc>
                <a:tc>
                  <a:txBody>
                    <a:bodyPr/>
                    <a:lstStyle/>
                    <a:p>
                      <a:pPr marL="0" marR="0">
                        <a:spcBef>
                          <a:spcPts val="0"/>
                        </a:spcBef>
                        <a:spcAft>
                          <a:spcPts val="0"/>
                        </a:spcAft>
                      </a:pPr>
                      <a:r>
                        <a:rPr lang="en-US" sz="1200" dirty="0">
                          <a:effectLst/>
                          <a:latin typeface="Arial"/>
                          <a:ea typeface="Times New Roman"/>
                          <a:cs typeface="Calibri"/>
                        </a:rPr>
                        <a:t>Cost for batteries and/or additional accessories needed for mounting</a:t>
                      </a:r>
                      <a:endParaRPr lang="en-US" sz="1200" dirty="0">
                        <a:effectLst/>
                        <a:latin typeface="Times New Roman"/>
                        <a:ea typeface="Times New Roman"/>
                        <a:cs typeface="Calibri"/>
                      </a:endParaRPr>
                    </a:p>
                  </a:txBody>
                  <a:tcPr marL="66866" marR="668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10799">
                <a:tc>
                  <a:txBody>
                    <a:bodyPr/>
                    <a:lstStyle/>
                    <a:p>
                      <a:pPr marL="0" marR="0">
                        <a:spcBef>
                          <a:spcPts val="0"/>
                        </a:spcBef>
                        <a:spcAft>
                          <a:spcPts val="0"/>
                        </a:spcAft>
                      </a:pPr>
                      <a:r>
                        <a:rPr lang="en-US" sz="1200" dirty="0">
                          <a:effectLst/>
                          <a:latin typeface="Arial"/>
                          <a:ea typeface="Times New Roman"/>
                          <a:cs typeface="Calibri"/>
                        </a:rPr>
                        <a:t>Energy and Energy Dependence</a:t>
                      </a:r>
                      <a:endParaRPr lang="en-US" sz="1200" dirty="0">
                        <a:effectLst/>
                        <a:latin typeface="Times New Roman"/>
                        <a:ea typeface="Times New Roman"/>
                        <a:cs typeface="Calibri"/>
                      </a:endParaRPr>
                    </a:p>
                  </a:txBody>
                  <a:tcPr marL="66866" marR="66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8FF"/>
                    </a:solidFill>
                  </a:tcPr>
                </a:tc>
                <a:tc>
                  <a:txBody>
                    <a:bodyPr/>
                    <a:lstStyle/>
                    <a:p>
                      <a:pPr marL="0" marR="0">
                        <a:spcBef>
                          <a:spcPts val="0"/>
                        </a:spcBef>
                        <a:spcAft>
                          <a:spcPts val="0"/>
                        </a:spcAft>
                      </a:pPr>
                      <a:r>
                        <a:rPr lang="en-US" sz="1200">
                          <a:effectLst/>
                          <a:latin typeface="Arial"/>
                          <a:ea typeface="Times New Roman"/>
                          <a:cs typeface="Calibri"/>
                        </a:rPr>
                        <a:t>Cost for additional energy expenditure due to BWC use</a:t>
                      </a:r>
                      <a:endParaRPr lang="en-US" sz="1200">
                        <a:effectLst/>
                        <a:latin typeface="Times New Roman"/>
                        <a:ea typeface="Times New Roman"/>
                        <a:cs typeface="Calibri"/>
                      </a:endParaRPr>
                    </a:p>
                  </a:txBody>
                  <a:tcPr marL="66866" marR="668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10799">
                <a:tc>
                  <a:txBody>
                    <a:bodyPr/>
                    <a:lstStyle/>
                    <a:p>
                      <a:pPr marL="0" marR="0">
                        <a:spcBef>
                          <a:spcPts val="0"/>
                        </a:spcBef>
                        <a:spcAft>
                          <a:spcPts val="0"/>
                        </a:spcAft>
                      </a:pPr>
                      <a:r>
                        <a:rPr lang="en-US" sz="1200" dirty="0">
                          <a:effectLst/>
                          <a:latin typeface="Arial"/>
                          <a:ea typeface="Times New Roman"/>
                          <a:cs typeface="Calibri"/>
                        </a:rPr>
                        <a:t>Software Licenses</a:t>
                      </a:r>
                      <a:endParaRPr lang="en-US" sz="1200" dirty="0">
                        <a:effectLst/>
                        <a:latin typeface="Times New Roman"/>
                        <a:ea typeface="Times New Roman"/>
                        <a:cs typeface="Calibri"/>
                      </a:endParaRPr>
                    </a:p>
                  </a:txBody>
                  <a:tcPr marL="66866" marR="66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8FF"/>
                    </a:solidFill>
                  </a:tcPr>
                </a:tc>
                <a:tc>
                  <a:txBody>
                    <a:bodyPr/>
                    <a:lstStyle/>
                    <a:p>
                      <a:pPr marL="0" marR="0">
                        <a:spcBef>
                          <a:spcPts val="0"/>
                        </a:spcBef>
                        <a:spcAft>
                          <a:spcPts val="0"/>
                        </a:spcAft>
                      </a:pPr>
                      <a:r>
                        <a:rPr lang="en-US" sz="1200" dirty="0">
                          <a:effectLst/>
                          <a:latin typeface="Arial"/>
                          <a:ea typeface="Times New Roman"/>
                          <a:cs typeface="Calibri"/>
                        </a:rPr>
                        <a:t>Cost to obtain and renew the software license</a:t>
                      </a:r>
                      <a:endParaRPr lang="en-US" sz="1200" dirty="0">
                        <a:effectLst/>
                        <a:latin typeface="Times New Roman"/>
                        <a:ea typeface="Times New Roman"/>
                        <a:cs typeface="Calibri"/>
                      </a:endParaRPr>
                    </a:p>
                  </a:txBody>
                  <a:tcPr marL="66866" marR="668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56707">
                <a:tc>
                  <a:txBody>
                    <a:bodyPr/>
                    <a:lstStyle/>
                    <a:p>
                      <a:pPr marL="0" marR="0">
                        <a:spcBef>
                          <a:spcPts val="0"/>
                        </a:spcBef>
                        <a:spcAft>
                          <a:spcPts val="0"/>
                        </a:spcAft>
                      </a:pPr>
                      <a:r>
                        <a:rPr lang="en-US" sz="1200" dirty="0">
                          <a:effectLst/>
                          <a:latin typeface="Arial"/>
                          <a:ea typeface="Times New Roman"/>
                          <a:cs typeface="Calibri"/>
                        </a:rPr>
                        <a:t>Operations and Labor</a:t>
                      </a:r>
                      <a:endParaRPr lang="en-US" sz="1200" dirty="0">
                        <a:effectLst/>
                        <a:latin typeface="Times New Roman"/>
                        <a:ea typeface="Times New Roman"/>
                        <a:cs typeface="Calibri"/>
                      </a:endParaRPr>
                    </a:p>
                  </a:txBody>
                  <a:tcPr marL="66866" marR="66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8FF"/>
                    </a:solidFill>
                  </a:tcPr>
                </a:tc>
                <a:tc>
                  <a:txBody>
                    <a:bodyPr/>
                    <a:lstStyle/>
                    <a:p>
                      <a:pPr marL="0" marR="0">
                        <a:spcBef>
                          <a:spcPts val="0"/>
                        </a:spcBef>
                        <a:spcAft>
                          <a:spcPts val="0"/>
                        </a:spcAft>
                      </a:pPr>
                      <a:r>
                        <a:rPr lang="en-US" sz="1200" dirty="0">
                          <a:effectLst/>
                          <a:latin typeface="Arial"/>
                          <a:ea typeface="Times New Roman"/>
                          <a:cs typeface="Calibri"/>
                        </a:rPr>
                        <a:t>Daily cost for operations and labor of using the BWC</a:t>
                      </a:r>
                      <a:endParaRPr lang="en-US" sz="1200" dirty="0">
                        <a:effectLst/>
                        <a:latin typeface="Times New Roman"/>
                        <a:ea typeface="Times New Roman"/>
                        <a:cs typeface="Calibri"/>
                      </a:endParaRPr>
                    </a:p>
                  </a:txBody>
                  <a:tcPr marL="66866" marR="668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08826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0B267-286D-CC4D-AE5A-9BC72C191901}"/>
              </a:ext>
            </a:extLst>
          </p:cNvPr>
          <p:cNvSpPr>
            <a:spLocks noGrp="1"/>
          </p:cNvSpPr>
          <p:nvPr>
            <p:ph type="title"/>
          </p:nvPr>
        </p:nvSpPr>
        <p:spPr/>
        <p:txBody>
          <a:bodyPr/>
          <a:lstStyle/>
          <a:p>
            <a:r>
              <a:rPr lang="en-US" dirty="0"/>
              <a:t>Cost Calculator</a:t>
            </a:r>
          </a:p>
        </p:txBody>
      </p:sp>
    </p:spTree>
    <p:extLst>
      <p:ext uri="{BB962C8B-B14F-4D97-AF65-F5344CB8AC3E}">
        <p14:creationId xmlns:p14="http://schemas.microsoft.com/office/powerpoint/2010/main" val="2222404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a:t>“Generic” Request for Proposals (RFP) - Based on existing RFPs from other agencies</a:t>
            </a:r>
          </a:p>
          <a:p>
            <a:pPr marL="342900" lvl="1" indent="0">
              <a:buNone/>
            </a:pPr>
            <a:r>
              <a:rPr lang="en-US" sz="1500" dirty="0">
                <a:hlinkClick r:id="rId2"/>
              </a:rPr>
              <a:t>http://bwctta.com/sites/default/files/BWC%20TTA%20Generic%20RFP%20FINAL.pdf</a:t>
            </a:r>
            <a:r>
              <a:rPr lang="en-US" sz="1500" dirty="0"/>
              <a:t> </a:t>
            </a:r>
          </a:p>
          <a:p>
            <a:pPr marL="82296" indent="0">
              <a:buNone/>
            </a:pPr>
            <a:endParaRPr lang="en-US" dirty="0"/>
          </a:p>
          <a:p>
            <a:r>
              <a:rPr lang="en-US" dirty="0"/>
              <a:t>Template/Model to assist agencies during the procurement process</a:t>
            </a:r>
          </a:p>
          <a:p>
            <a:pPr marL="82296" indent="0">
              <a:buNone/>
            </a:pPr>
            <a:endParaRPr lang="en-US" dirty="0"/>
          </a:p>
          <a:p>
            <a:r>
              <a:rPr lang="en-US" dirty="0"/>
              <a:t>Disclaimer – not definitive; does not replace Federal, state or local requirement</a:t>
            </a:r>
          </a:p>
        </p:txBody>
      </p:sp>
      <p:sp>
        <p:nvSpPr>
          <p:cNvPr id="3" name="Title 2"/>
          <p:cNvSpPr>
            <a:spLocks noGrp="1"/>
          </p:cNvSpPr>
          <p:nvPr>
            <p:ph type="title"/>
          </p:nvPr>
        </p:nvSpPr>
        <p:spPr/>
        <p:txBody>
          <a:bodyPr/>
          <a:lstStyle/>
          <a:p>
            <a:r>
              <a:rPr lang="en-US" dirty="0"/>
              <a:t>Guidance for Purchasing BWCs</a:t>
            </a:r>
          </a:p>
        </p:txBody>
      </p:sp>
    </p:spTree>
    <p:extLst>
      <p:ext uri="{BB962C8B-B14F-4D97-AF65-F5344CB8AC3E}">
        <p14:creationId xmlns:p14="http://schemas.microsoft.com/office/powerpoint/2010/main" val="68947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27819"/>
            <a:ext cx="8229600" cy="857250"/>
          </a:xfrm>
        </p:spPr>
        <p:txBody>
          <a:bodyPr/>
          <a:lstStyle/>
          <a:p>
            <a:pPr algn="ctr"/>
            <a:r>
              <a:rPr kumimoji="1" lang="en-US" sz="3400" kern="0" dirty="0">
                <a:solidFill>
                  <a:srgbClr val="003399"/>
                </a:solidFill>
                <a:latin typeface="Arial"/>
                <a:cs typeface="+mj-cs"/>
              </a:rPr>
              <a:t>Questions and Answers </a:t>
            </a:r>
            <a:endParaRPr lang="en-US" dirty="0"/>
          </a:p>
        </p:txBody>
      </p:sp>
      <p:sp>
        <p:nvSpPr>
          <p:cNvPr id="3" name="Content Placeholder 2"/>
          <p:cNvSpPr>
            <a:spLocks noGrp="1"/>
          </p:cNvSpPr>
          <p:nvPr>
            <p:ph idx="1"/>
          </p:nvPr>
        </p:nvSpPr>
        <p:spPr/>
        <p:txBody>
          <a:bodyPr/>
          <a:lstStyle/>
          <a:p>
            <a:pPr marL="109728" lvl="0" indent="0" algn="ctr" defTabSz="914400" eaLnBrk="0" fontAlgn="base" hangingPunct="0">
              <a:lnSpc>
                <a:spcPct val="95000"/>
              </a:lnSpc>
              <a:spcBef>
                <a:spcPct val="15000"/>
              </a:spcBef>
              <a:spcAft>
                <a:spcPct val="0"/>
              </a:spcAft>
              <a:buClr>
                <a:srgbClr val="003399"/>
              </a:buClr>
              <a:buNone/>
            </a:pPr>
            <a:endParaRPr kumimoji="1" lang="en-US" sz="8000" kern="0" dirty="0">
              <a:solidFill>
                <a:srgbClr val="333300"/>
              </a:solidFill>
              <a:latin typeface="Arial"/>
              <a:cs typeface="+mn-cs"/>
            </a:endParaRPr>
          </a:p>
          <a:p>
            <a:endParaRPr lang="en-US" dirty="0"/>
          </a:p>
        </p:txBody>
      </p:sp>
    </p:spTree>
    <p:extLst>
      <p:ext uri="{BB962C8B-B14F-4D97-AF65-F5344CB8AC3E}">
        <p14:creationId xmlns:p14="http://schemas.microsoft.com/office/powerpoint/2010/main" val="2233682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01020"/>
            <a:ext cx="8229600" cy="857250"/>
          </a:xfrm>
        </p:spPr>
        <p:txBody>
          <a:bodyPr/>
          <a:lstStyle/>
          <a:p>
            <a:r>
              <a:rPr kumimoji="1" lang="en-US" sz="3400" kern="0" dirty="0">
                <a:solidFill>
                  <a:srgbClr val="003399"/>
                </a:solidFill>
                <a:latin typeface="Arial"/>
                <a:cs typeface="+mj-cs"/>
              </a:rPr>
              <a:t>Resources</a:t>
            </a:r>
            <a:endParaRPr lang="en-US" dirty="0"/>
          </a:p>
        </p:txBody>
      </p:sp>
      <p:sp>
        <p:nvSpPr>
          <p:cNvPr id="3" name="Content Placeholder 2"/>
          <p:cNvSpPr>
            <a:spLocks noGrp="1"/>
          </p:cNvSpPr>
          <p:nvPr>
            <p:ph idx="1"/>
          </p:nvPr>
        </p:nvSpPr>
        <p:spPr>
          <a:xfrm>
            <a:off x="457200" y="1656711"/>
            <a:ext cx="8229600" cy="2660850"/>
          </a:xfrm>
        </p:spPr>
        <p:txBody>
          <a:bodyPr>
            <a:normAutofit fontScale="92500" lnSpcReduction="20000"/>
          </a:bodyPr>
          <a:lstStyle/>
          <a:p>
            <a:pPr lvl="0" defTabSz="914400" eaLnBrk="0" fontAlgn="base" hangingPunct="0">
              <a:lnSpc>
                <a:spcPct val="95000"/>
              </a:lnSpc>
              <a:spcBef>
                <a:spcPct val="15000"/>
              </a:spcBef>
              <a:spcAft>
                <a:spcPct val="0"/>
              </a:spcAft>
              <a:buClr>
                <a:srgbClr val="003399"/>
              </a:buClr>
              <a:buFontTx/>
              <a:buChar char="•"/>
            </a:pPr>
            <a:r>
              <a:rPr kumimoji="1" lang="en-US" sz="1200" kern="0" dirty="0">
                <a:solidFill>
                  <a:srgbClr val="333300"/>
                </a:solidFill>
                <a:latin typeface="Arial"/>
                <a:cs typeface="+mn-cs"/>
              </a:rPr>
              <a:t>BJA Body-Worn Camera Toolkit</a:t>
            </a:r>
          </a:p>
          <a:p>
            <a:pPr marL="0" lvl="0" indent="0" defTabSz="914400" eaLnBrk="0" fontAlgn="base" hangingPunct="0">
              <a:lnSpc>
                <a:spcPct val="95000"/>
              </a:lnSpc>
              <a:spcBef>
                <a:spcPct val="15000"/>
              </a:spcBef>
              <a:spcAft>
                <a:spcPct val="0"/>
              </a:spcAft>
              <a:buClr>
                <a:srgbClr val="003399"/>
              </a:buClr>
              <a:buNone/>
            </a:pPr>
            <a:r>
              <a:rPr kumimoji="1" lang="en-US" sz="1200" kern="0" dirty="0">
                <a:solidFill>
                  <a:srgbClr val="333300"/>
                </a:solidFill>
                <a:latin typeface="Arial"/>
                <a:cs typeface="+mn-cs"/>
                <a:hlinkClick r:id="rId2"/>
              </a:rPr>
              <a:t>https://www.bja.gov/bwc/topics-gettingstarted.html</a:t>
            </a:r>
            <a:endParaRPr kumimoji="1" lang="en-US" sz="1200" kern="0" dirty="0">
              <a:solidFill>
                <a:srgbClr val="333300"/>
              </a:solidFill>
              <a:latin typeface="Arial"/>
              <a:cs typeface="+mn-cs"/>
            </a:endParaRPr>
          </a:p>
          <a:p>
            <a:pPr marL="109728" lvl="0" indent="0" defTabSz="914400" eaLnBrk="0" fontAlgn="base" hangingPunct="0">
              <a:lnSpc>
                <a:spcPct val="95000"/>
              </a:lnSpc>
              <a:spcBef>
                <a:spcPct val="15000"/>
              </a:spcBef>
              <a:spcAft>
                <a:spcPct val="0"/>
              </a:spcAft>
              <a:buClr>
                <a:srgbClr val="003399"/>
              </a:buClr>
              <a:buNone/>
            </a:pPr>
            <a:endParaRPr kumimoji="1" lang="en-US" sz="1200" kern="0" dirty="0">
              <a:solidFill>
                <a:srgbClr val="333300"/>
              </a:solidFill>
              <a:latin typeface="Arial"/>
              <a:cs typeface="+mn-cs"/>
            </a:endParaRPr>
          </a:p>
          <a:p>
            <a:pPr lvl="0" defTabSz="914400" eaLnBrk="0" fontAlgn="base" hangingPunct="0">
              <a:lnSpc>
                <a:spcPct val="95000"/>
              </a:lnSpc>
              <a:spcBef>
                <a:spcPct val="15000"/>
              </a:spcBef>
              <a:spcAft>
                <a:spcPct val="0"/>
              </a:spcAft>
              <a:buClr>
                <a:srgbClr val="003399"/>
              </a:buClr>
              <a:buFontTx/>
              <a:buChar char="•"/>
            </a:pPr>
            <a:r>
              <a:rPr kumimoji="1" lang="en-US" sz="1200" kern="0" dirty="0">
                <a:solidFill>
                  <a:srgbClr val="333300"/>
                </a:solidFill>
                <a:latin typeface="Arial"/>
                <a:cs typeface="+mn-cs"/>
              </a:rPr>
              <a:t>BJA BWC Podcast Series on iTunes</a:t>
            </a:r>
          </a:p>
          <a:p>
            <a:pPr marL="0" lvl="1" indent="0" defTabSz="914400" eaLnBrk="0" fontAlgn="base" hangingPunct="0">
              <a:lnSpc>
                <a:spcPct val="95000"/>
              </a:lnSpc>
              <a:spcBef>
                <a:spcPct val="15000"/>
              </a:spcBef>
              <a:spcAft>
                <a:spcPct val="0"/>
              </a:spcAft>
              <a:buClr>
                <a:srgbClr val="003399"/>
              </a:buClr>
              <a:buNone/>
            </a:pPr>
            <a:r>
              <a:rPr kumimoji="1" lang="en-US" sz="1200" kern="0" dirty="0">
                <a:solidFill>
                  <a:srgbClr val="333300"/>
                </a:solidFill>
                <a:latin typeface="Arial"/>
                <a:hlinkClick r:id="rId3"/>
              </a:rPr>
              <a:t>https://itunes.apple.com/us/podcast/bja-bwc-podcast-series/id1052357304?mt=2</a:t>
            </a:r>
            <a:r>
              <a:rPr kumimoji="1" lang="en-US" sz="1200" kern="0" dirty="0">
                <a:solidFill>
                  <a:srgbClr val="333300"/>
                </a:solidFill>
                <a:latin typeface="Arial"/>
              </a:rPr>
              <a:t>	</a:t>
            </a:r>
          </a:p>
          <a:p>
            <a:pPr lvl="0" defTabSz="914400" eaLnBrk="0" fontAlgn="base" hangingPunct="0">
              <a:lnSpc>
                <a:spcPct val="95000"/>
              </a:lnSpc>
              <a:spcBef>
                <a:spcPct val="15000"/>
              </a:spcBef>
              <a:spcAft>
                <a:spcPct val="0"/>
              </a:spcAft>
              <a:buClr>
                <a:srgbClr val="003399"/>
              </a:buClr>
              <a:buFontTx/>
              <a:buChar char="•"/>
            </a:pPr>
            <a:endParaRPr kumimoji="1" lang="en-US" sz="1200" kern="0" dirty="0">
              <a:solidFill>
                <a:srgbClr val="333300"/>
              </a:solidFill>
              <a:latin typeface="Arial"/>
              <a:cs typeface="+mn-cs"/>
            </a:endParaRPr>
          </a:p>
          <a:p>
            <a:pPr lvl="0" defTabSz="914400" eaLnBrk="0" fontAlgn="base" hangingPunct="0">
              <a:lnSpc>
                <a:spcPct val="95000"/>
              </a:lnSpc>
              <a:spcBef>
                <a:spcPct val="15000"/>
              </a:spcBef>
              <a:spcAft>
                <a:spcPct val="0"/>
              </a:spcAft>
              <a:buClr>
                <a:srgbClr val="003399"/>
              </a:buClr>
              <a:buFontTx/>
              <a:buChar char="•"/>
            </a:pPr>
            <a:r>
              <a:rPr kumimoji="1" lang="en-US" sz="1200" kern="0" dirty="0">
                <a:solidFill>
                  <a:srgbClr val="333300"/>
                </a:solidFill>
                <a:latin typeface="Arial"/>
                <a:cs typeface="+mn-cs"/>
              </a:rPr>
              <a:t>Body-Worn Camera Training and Technical Assistance</a:t>
            </a:r>
          </a:p>
          <a:p>
            <a:pPr marL="0" lvl="0" indent="0" defTabSz="914400" eaLnBrk="0" fontAlgn="base" hangingPunct="0">
              <a:lnSpc>
                <a:spcPct val="95000"/>
              </a:lnSpc>
              <a:spcBef>
                <a:spcPct val="15000"/>
              </a:spcBef>
              <a:spcAft>
                <a:spcPct val="0"/>
              </a:spcAft>
              <a:buClr>
                <a:srgbClr val="003399"/>
              </a:buClr>
              <a:buNone/>
            </a:pPr>
            <a:r>
              <a:rPr kumimoji="1" lang="en-US" sz="1200" kern="0" dirty="0">
                <a:solidFill>
                  <a:srgbClr val="333300"/>
                </a:solidFill>
                <a:latin typeface="Arial"/>
                <a:cs typeface="+mn-cs"/>
                <a:hlinkClick r:id="rId4"/>
              </a:rPr>
              <a:t>http://www.bwctta.com/</a:t>
            </a:r>
            <a:endParaRPr kumimoji="1" lang="en-US" sz="1200" kern="0" dirty="0">
              <a:solidFill>
                <a:srgbClr val="333300"/>
              </a:solidFill>
              <a:latin typeface="Arial"/>
              <a:cs typeface="+mn-cs"/>
            </a:endParaRPr>
          </a:p>
          <a:p>
            <a:pPr lvl="0" defTabSz="914400" eaLnBrk="0" fontAlgn="base" hangingPunct="0">
              <a:lnSpc>
                <a:spcPct val="95000"/>
              </a:lnSpc>
              <a:spcBef>
                <a:spcPct val="15000"/>
              </a:spcBef>
              <a:spcAft>
                <a:spcPct val="0"/>
              </a:spcAft>
              <a:buClr>
                <a:srgbClr val="003399"/>
              </a:buClr>
              <a:buFontTx/>
              <a:buChar char="•"/>
            </a:pPr>
            <a:endParaRPr kumimoji="1" lang="en-US" sz="1200" kern="0" dirty="0">
              <a:solidFill>
                <a:srgbClr val="333300"/>
              </a:solidFill>
              <a:latin typeface="Arial"/>
              <a:cs typeface="+mn-cs"/>
            </a:endParaRPr>
          </a:p>
          <a:p>
            <a:pPr lvl="0" defTabSz="914400" eaLnBrk="0" fontAlgn="base" hangingPunct="0">
              <a:lnSpc>
                <a:spcPct val="95000"/>
              </a:lnSpc>
              <a:spcBef>
                <a:spcPct val="15000"/>
              </a:spcBef>
              <a:spcAft>
                <a:spcPct val="0"/>
              </a:spcAft>
              <a:buClr>
                <a:srgbClr val="003399"/>
              </a:buClr>
              <a:buFontTx/>
              <a:buChar char="•"/>
            </a:pPr>
            <a:r>
              <a:rPr kumimoji="1" lang="en-US" sz="1200" kern="0" dirty="0">
                <a:solidFill>
                  <a:srgbClr val="333300"/>
                </a:solidFill>
                <a:latin typeface="Arial"/>
                <a:cs typeface="+mn-cs"/>
              </a:rPr>
              <a:t>Generic Request for Proposals (RFP)</a:t>
            </a:r>
          </a:p>
          <a:p>
            <a:pPr marL="0" lvl="0" indent="0" defTabSz="914400" eaLnBrk="0" fontAlgn="base" hangingPunct="0">
              <a:lnSpc>
                <a:spcPct val="95000"/>
              </a:lnSpc>
              <a:spcBef>
                <a:spcPct val="15000"/>
              </a:spcBef>
              <a:spcAft>
                <a:spcPct val="0"/>
              </a:spcAft>
              <a:buClr>
                <a:srgbClr val="003399"/>
              </a:buClr>
              <a:buNone/>
            </a:pPr>
            <a:r>
              <a:rPr kumimoji="1" lang="en-US" sz="1200" kern="0" dirty="0">
                <a:solidFill>
                  <a:srgbClr val="333300"/>
                </a:solidFill>
                <a:latin typeface="Arial"/>
                <a:cs typeface="+mn-cs"/>
                <a:hlinkClick r:id="rId5"/>
              </a:rPr>
              <a:t>http://bwctta.com/resources/bwc-resources/generic-request-proposals-rfp</a:t>
            </a:r>
            <a:r>
              <a:rPr kumimoji="1" lang="en-US" sz="1200" kern="0" dirty="0">
                <a:solidFill>
                  <a:srgbClr val="333300"/>
                </a:solidFill>
                <a:latin typeface="Arial"/>
                <a:cs typeface="+mn-cs"/>
              </a:rPr>
              <a:t> </a:t>
            </a:r>
          </a:p>
          <a:p>
            <a:pPr marL="109728" lvl="0" indent="0" defTabSz="914400" eaLnBrk="0" fontAlgn="base" hangingPunct="0">
              <a:lnSpc>
                <a:spcPct val="95000"/>
              </a:lnSpc>
              <a:spcBef>
                <a:spcPct val="15000"/>
              </a:spcBef>
              <a:spcAft>
                <a:spcPct val="0"/>
              </a:spcAft>
              <a:buClr>
                <a:srgbClr val="003399"/>
              </a:buClr>
              <a:buNone/>
            </a:pPr>
            <a:endParaRPr kumimoji="1" lang="en-US" sz="1200" kern="0" dirty="0">
              <a:solidFill>
                <a:srgbClr val="333300"/>
              </a:solidFill>
              <a:latin typeface="Arial"/>
              <a:cs typeface="+mn-cs"/>
            </a:endParaRPr>
          </a:p>
          <a:p>
            <a:pPr lvl="0" defTabSz="914400" eaLnBrk="0" fontAlgn="base" hangingPunct="0">
              <a:lnSpc>
                <a:spcPct val="95000"/>
              </a:lnSpc>
              <a:spcBef>
                <a:spcPct val="15000"/>
              </a:spcBef>
              <a:spcAft>
                <a:spcPct val="0"/>
              </a:spcAft>
              <a:buClr>
                <a:srgbClr val="003399"/>
              </a:buClr>
              <a:buFontTx/>
              <a:buChar char="•"/>
            </a:pPr>
            <a:r>
              <a:rPr kumimoji="1" lang="en-US" sz="1200" kern="0" dirty="0">
                <a:solidFill>
                  <a:srgbClr val="333300"/>
                </a:solidFill>
                <a:latin typeface="Arial"/>
                <a:cs typeface="+mn-cs"/>
              </a:rPr>
              <a:t>2015 DOJ Financial Guide</a:t>
            </a:r>
          </a:p>
          <a:p>
            <a:pPr marL="0" lvl="0" indent="0" defTabSz="914400" eaLnBrk="0" fontAlgn="base" hangingPunct="0">
              <a:lnSpc>
                <a:spcPct val="95000"/>
              </a:lnSpc>
              <a:spcBef>
                <a:spcPct val="15000"/>
              </a:spcBef>
              <a:spcAft>
                <a:spcPct val="0"/>
              </a:spcAft>
              <a:buClr>
                <a:srgbClr val="003399"/>
              </a:buClr>
              <a:buNone/>
            </a:pPr>
            <a:r>
              <a:rPr kumimoji="1" lang="en-US" sz="1200" kern="0" dirty="0">
                <a:solidFill>
                  <a:srgbClr val="333300"/>
                </a:solidFill>
                <a:latin typeface="Arial"/>
                <a:cs typeface="+mn-cs"/>
                <a:hlinkClick r:id="rId6"/>
              </a:rPr>
              <a:t>http://ojp.gov/financialguide/DOJ/pdfs/2015_DOJ_FinancialGuide.pdf</a:t>
            </a:r>
            <a:endParaRPr kumimoji="1" lang="en-US" sz="1200" kern="0" dirty="0">
              <a:solidFill>
                <a:srgbClr val="333300"/>
              </a:solidFill>
              <a:latin typeface="Arial"/>
              <a:cs typeface="+mn-cs"/>
            </a:endParaRPr>
          </a:p>
          <a:p>
            <a:pPr lvl="0" defTabSz="914400" eaLnBrk="0" fontAlgn="base" hangingPunct="0">
              <a:lnSpc>
                <a:spcPct val="95000"/>
              </a:lnSpc>
              <a:spcBef>
                <a:spcPct val="15000"/>
              </a:spcBef>
              <a:spcAft>
                <a:spcPct val="0"/>
              </a:spcAft>
              <a:buClr>
                <a:srgbClr val="003399"/>
              </a:buClr>
              <a:buFontTx/>
              <a:buChar char="•"/>
            </a:pPr>
            <a:endParaRPr kumimoji="1" lang="en-US" sz="1200" kern="0" dirty="0">
              <a:solidFill>
                <a:srgbClr val="333300"/>
              </a:solidFill>
              <a:latin typeface="Arial"/>
              <a:cs typeface="+mn-cs"/>
            </a:endParaRPr>
          </a:p>
          <a:p>
            <a:pPr lvl="0" defTabSz="914400" eaLnBrk="0" fontAlgn="base" hangingPunct="0">
              <a:lnSpc>
                <a:spcPct val="95000"/>
              </a:lnSpc>
              <a:spcBef>
                <a:spcPct val="15000"/>
              </a:spcBef>
              <a:spcAft>
                <a:spcPct val="0"/>
              </a:spcAft>
              <a:buClr>
                <a:srgbClr val="003399"/>
              </a:buClr>
              <a:buFontTx/>
              <a:buChar char="•"/>
            </a:pPr>
            <a:r>
              <a:rPr kumimoji="1" lang="en-US" sz="1200" kern="0" dirty="0">
                <a:solidFill>
                  <a:srgbClr val="333300"/>
                </a:solidFill>
                <a:latin typeface="Arial"/>
                <a:cs typeface="+mn-cs"/>
              </a:rPr>
              <a:t>Federal Procurement Guide </a:t>
            </a:r>
          </a:p>
          <a:p>
            <a:pPr marL="0" lvl="0" indent="0" defTabSz="914400" eaLnBrk="0" fontAlgn="base" hangingPunct="0">
              <a:lnSpc>
                <a:spcPct val="95000"/>
              </a:lnSpc>
              <a:spcBef>
                <a:spcPct val="15000"/>
              </a:spcBef>
              <a:spcAft>
                <a:spcPct val="0"/>
              </a:spcAft>
              <a:buClr>
                <a:srgbClr val="003399"/>
              </a:buClr>
              <a:buNone/>
            </a:pPr>
            <a:r>
              <a:rPr kumimoji="1" lang="en-US" sz="1200" kern="0" dirty="0">
                <a:solidFill>
                  <a:srgbClr val="333300"/>
                </a:solidFill>
                <a:latin typeface="Arial"/>
                <a:cs typeface="+mn-cs"/>
                <a:hlinkClick r:id="rId7"/>
              </a:rPr>
              <a:t>http://ojp.gov/financialguide/PDFs/New%20Procurement%20Guide_508compliant.pdf</a:t>
            </a:r>
            <a:endParaRPr kumimoji="1" lang="en-US" sz="1200" kern="0" dirty="0">
              <a:solidFill>
                <a:srgbClr val="333300"/>
              </a:solidFill>
              <a:latin typeface="Arial"/>
              <a:cs typeface="+mn-cs"/>
            </a:endParaRPr>
          </a:p>
          <a:p>
            <a:endParaRPr lang="en-US" dirty="0"/>
          </a:p>
        </p:txBody>
      </p:sp>
    </p:spTree>
    <p:extLst>
      <p:ext uri="{BB962C8B-B14F-4D97-AF65-F5344CB8AC3E}">
        <p14:creationId xmlns:p14="http://schemas.microsoft.com/office/powerpoint/2010/main" val="457391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kumimoji="1" lang="en-US" sz="3200" kern="0" dirty="0">
                <a:solidFill>
                  <a:srgbClr val="123064"/>
                </a:solidFill>
                <a:latin typeface="Arial"/>
                <a:cs typeface="+mj-cs"/>
              </a:rPr>
              <a:t>Bureau of Justice Assistance</a:t>
            </a:r>
            <a:br>
              <a:rPr kumimoji="1" lang="en-US" sz="3200" kern="0" dirty="0">
                <a:solidFill>
                  <a:srgbClr val="123064"/>
                </a:solidFill>
                <a:latin typeface="Arial"/>
                <a:cs typeface="+mj-cs"/>
              </a:rPr>
            </a:br>
            <a:r>
              <a:rPr kumimoji="1" lang="en-US" sz="3200" kern="0" dirty="0">
                <a:solidFill>
                  <a:srgbClr val="123064"/>
                </a:solidFill>
                <a:latin typeface="Arial"/>
                <a:cs typeface="+mj-cs"/>
              </a:rPr>
              <a:t>Office of Justice Programs</a:t>
            </a:r>
            <a:br>
              <a:rPr kumimoji="1" lang="en-US" sz="3200" kern="0" dirty="0">
                <a:solidFill>
                  <a:srgbClr val="123064"/>
                </a:solidFill>
                <a:latin typeface="Arial"/>
                <a:cs typeface="+mj-cs"/>
              </a:rPr>
            </a:br>
            <a:r>
              <a:rPr kumimoji="1" lang="en-US" sz="3200" kern="0" dirty="0">
                <a:solidFill>
                  <a:srgbClr val="123064"/>
                </a:solidFill>
                <a:latin typeface="Arial"/>
                <a:cs typeface="+mj-cs"/>
              </a:rPr>
              <a:t>U.S. Department of Justice</a:t>
            </a:r>
            <a:endParaRPr lang="en-US" dirty="0"/>
          </a:p>
        </p:txBody>
      </p:sp>
      <p:sp>
        <p:nvSpPr>
          <p:cNvPr id="3" name="Content Placeholder 2"/>
          <p:cNvSpPr>
            <a:spLocks noGrp="1"/>
          </p:cNvSpPr>
          <p:nvPr>
            <p:ph idx="1"/>
          </p:nvPr>
        </p:nvSpPr>
        <p:spPr>
          <a:xfrm>
            <a:off x="457200" y="2022549"/>
            <a:ext cx="8229600" cy="2660850"/>
          </a:xfrm>
        </p:spPr>
        <p:txBody>
          <a:bodyPr>
            <a:normAutofit/>
          </a:bodyPr>
          <a:lstStyle/>
          <a:p>
            <a:pPr marL="0" lvl="0" indent="0" defTabSz="914400" eaLnBrk="0" fontAlgn="base" hangingPunct="0">
              <a:lnSpc>
                <a:spcPct val="95000"/>
              </a:lnSpc>
              <a:spcBef>
                <a:spcPct val="15000"/>
              </a:spcBef>
              <a:spcAft>
                <a:spcPct val="0"/>
              </a:spcAft>
              <a:buClr>
                <a:srgbClr val="003399"/>
              </a:buClr>
              <a:buNone/>
            </a:pPr>
            <a:r>
              <a:rPr kumimoji="1" lang="en-US" sz="1800" b="1" kern="0" dirty="0">
                <a:solidFill>
                  <a:srgbClr val="123064"/>
                </a:solidFill>
                <a:latin typeface="Arial"/>
                <a:cs typeface="+mn-cs"/>
              </a:rPr>
              <a:t>Contact:  Stephen Fender</a:t>
            </a:r>
          </a:p>
          <a:p>
            <a:pPr marL="0" lvl="0" indent="0" defTabSz="914400" eaLnBrk="0" fontAlgn="base" hangingPunct="0">
              <a:lnSpc>
                <a:spcPct val="95000"/>
              </a:lnSpc>
              <a:spcBef>
                <a:spcPct val="15000"/>
              </a:spcBef>
              <a:spcAft>
                <a:spcPct val="0"/>
              </a:spcAft>
              <a:buClr>
                <a:srgbClr val="003399"/>
              </a:buClr>
              <a:buNone/>
            </a:pPr>
            <a:r>
              <a:rPr kumimoji="1" lang="en-US" sz="1800" b="1" kern="0" dirty="0">
                <a:solidFill>
                  <a:srgbClr val="123064"/>
                </a:solidFill>
                <a:latin typeface="Arial"/>
                <a:cs typeface="+mn-cs"/>
              </a:rPr>
              <a:t>	  Division Chief</a:t>
            </a:r>
          </a:p>
          <a:p>
            <a:pPr marL="0" lvl="0" indent="0" defTabSz="914400" eaLnBrk="0" fontAlgn="base" hangingPunct="0">
              <a:lnSpc>
                <a:spcPct val="95000"/>
              </a:lnSpc>
              <a:spcBef>
                <a:spcPct val="15000"/>
              </a:spcBef>
              <a:spcAft>
                <a:spcPct val="0"/>
              </a:spcAft>
              <a:buClr>
                <a:srgbClr val="003399"/>
              </a:buClr>
              <a:buNone/>
            </a:pPr>
            <a:r>
              <a:rPr kumimoji="1" lang="en-US" sz="1800" b="1" kern="0" dirty="0">
                <a:solidFill>
                  <a:srgbClr val="123064"/>
                </a:solidFill>
                <a:latin typeface="Arial"/>
                <a:cs typeface="+mn-cs"/>
              </a:rPr>
              <a:t>	  810 Seventh Street NW.</a:t>
            </a:r>
          </a:p>
          <a:p>
            <a:pPr marL="0" lvl="0" indent="0" defTabSz="914400" eaLnBrk="0" fontAlgn="base" hangingPunct="0">
              <a:lnSpc>
                <a:spcPct val="95000"/>
              </a:lnSpc>
              <a:spcBef>
                <a:spcPct val="15000"/>
              </a:spcBef>
              <a:spcAft>
                <a:spcPct val="0"/>
              </a:spcAft>
              <a:buClr>
                <a:srgbClr val="003399"/>
              </a:buClr>
              <a:buNone/>
            </a:pPr>
            <a:r>
              <a:rPr kumimoji="1" lang="en-US" sz="1800" b="1" kern="0" dirty="0">
                <a:solidFill>
                  <a:srgbClr val="123064"/>
                </a:solidFill>
                <a:latin typeface="Arial"/>
                <a:cs typeface="+mn-cs"/>
              </a:rPr>
              <a:t>	  Washington, DC 20531</a:t>
            </a:r>
          </a:p>
          <a:p>
            <a:pPr marL="0" lvl="0" indent="0" defTabSz="914400" eaLnBrk="0" fontAlgn="base" hangingPunct="0">
              <a:lnSpc>
                <a:spcPct val="95000"/>
              </a:lnSpc>
              <a:spcBef>
                <a:spcPct val="15000"/>
              </a:spcBef>
              <a:spcAft>
                <a:spcPct val="0"/>
              </a:spcAft>
              <a:buClr>
                <a:srgbClr val="003399"/>
              </a:buClr>
              <a:buNone/>
            </a:pPr>
            <a:r>
              <a:rPr kumimoji="1" lang="en-US" sz="1800" b="1" kern="0" dirty="0">
                <a:solidFill>
                  <a:srgbClr val="123064"/>
                </a:solidFill>
                <a:latin typeface="Arial"/>
                <a:cs typeface="+mn-cs"/>
              </a:rPr>
              <a:t>	  Tel: 202-532-0027</a:t>
            </a:r>
          </a:p>
          <a:p>
            <a:pPr marL="0" lvl="0" indent="0" defTabSz="914400" eaLnBrk="0" fontAlgn="base" hangingPunct="0">
              <a:lnSpc>
                <a:spcPct val="95000"/>
              </a:lnSpc>
              <a:spcBef>
                <a:spcPct val="15000"/>
              </a:spcBef>
              <a:spcAft>
                <a:spcPct val="0"/>
              </a:spcAft>
              <a:buClr>
                <a:srgbClr val="003399"/>
              </a:buClr>
              <a:buNone/>
            </a:pPr>
            <a:r>
              <a:rPr kumimoji="1" lang="en-US" sz="1800" kern="0" dirty="0">
                <a:solidFill>
                  <a:srgbClr val="333300"/>
                </a:solidFill>
                <a:latin typeface="Arial"/>
                <a:cs typeface="+mn-cs"/>
              </a:rPr>
              <a:t>	  </a:t>
            </a:r>
            <a:r>
              <a:rPr kumimoji="1" lang="en-US" sz="1800" b="1" kern="0" dirty="0">
                <a:solidFill>
                  <a:srgbClr val="123064"/>
                </a:solidFill>
                <a:latin typeface="Arial"/>
                <a:cs typeface="+mn-cs"/>
                <a:hlinkClick r:id="rId2"/>
              </a:rPr>
              <a:t>stephen.fender@usdoj.gov</a:t>
            </a:r>
            <a:endParaRPr kumimoji="1" lang="en-US" sz="1800" b="1" kern="0" dirty="0">
              <a:solidFill>
                <a:srgbClr val="123064"/>
              </a:solidFill>
              <a:latin typeface="Arial"/>
              <a:cs typeface="+mn-cs"/>
            </a:endParaRPr>
          </a:p>
          <a:p>
            <a:pPr marL="0" lvl="0" indent="0" defTabSz="914400" eaLnBrk="0" fontAlgn="base" hangingPunct="0">
              <a:lnSpc>
                <a:spcPct val="95000"/>
              </a:lnSpc>
              <a:spcBef>
                <a:spcPct val="15000"/>
              </a:spcBef>
              <a:spcAft>
                <a:spcPct val="0"/>
              </a:spcAft>
              <a:buClr>
                <a:srgbClr val="003399"/>
              </a:buClr>
              <a:buNone/>
            </a:pPr>
            <a:endParaRPr kumimoji="1" lang="en-US" sz="1800" b="1" kern="0" dirty="0">
              <a:solidFill>
                <a:srgbClr val="123064"/>
              </a:solidFill>
              <a:latin typeface="Arial"/>
              <a:cs typeface="+mn-cs"/>
            </a:endParaRPr>
          </a:p>
          <a:p>
            <a:endParaRPr lang="en-US" dirty="0"/>
          </a:p>
        </p:txBody>
      </p:sp>
    </p:spTree>
    <p:extLst>
      <p:ext uri="{BB962C8B-B14F-4D97-AF65-F5344CB8AC3E}">
        <p14:creationId xmlns:p14="http://schemas.microsoft.com/office/powerpoint/2010/main" val="3868571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BJA ppt background2_divider.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4" name="Title 3"/>
          <p:cNvSpPr>
            <a:spLocks noGrp="1"/>
          </p:cNvSpPr>
          <p:nvPr>
            <p:ph type="title"/>
          </p:nvPr>
        </p:nvSpPr>
        <p:spPr>
          <a:xfrm>
            <a:off x="180775" y="460530"/>
            <a:ext cx="7772400" cy="1719505"/>
          </a:xfrm>
        </p:spPr>
        <p:txBody>
          <a:bodyPr>
            <a:normAutofit/>
          </a:bodyPr>
          <a:lstStyle/>
          <a:p>
            <a:r>
              <a:rPr lang="en-US" dirty="0"/>
              <a:t>Procurement Considerations</a:t>
            </a:r>
          </a:p>
        </p:txBody>
      </p:sp>
      <p:pic>
        <p:nvPicPr>
          <p:cNvPr id="9" name="Picture 8" descr="BJA_noOJP_wh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23985" y="4072304"/>
            <a:ext cx="1259193" cy="766938"/>
          </a:xfrm>
          <a:prstGeom prst="rect">
            <a:avLst/>
          </a:prstGeom>
        </p:spPr>
      </p:pic>
      <p:sp>
        <p:nvSpPr>
          <p:cNvPr id="2" name="Text Placeholder 1"/>
          <p:cNvSpPr>
            <a:spLocks noGrp="1"/>
          </p:cNvSpPr>
          <p:nvPr>
            <p:ph type="body" idx="1"/>
          </p:nvPr>
        </p:nvSpPr>
        <p:spPr>
          <a:xfrm>
            <a:off x="296185" y="2563599"/>
            <a:ext cx="7772400" cy="1125140"/>
          </a:xfrm>
        </p:spPr>
        <p:txBody>
          <a:bodyPr>
            <a:normAutofit/>
          </a:bodyPr>
          <a:lstStyle/>
          <a:p>
            <a:r>
              <a:rPr lang="en-US" dirty="0"/>
              <a:t>Stephen Fender</a:t>
            </a:r>
          </a:p>
          <a:p>
            <a:r>
              <a:rPr lang="en-US" dirty="0"/>
              <a:t>Bureau of Justice Assistance (BJA)</a:t>
            </a:r>
          </a:p>
          <a:p>
            <a:endParaRPr lang="en-US" dirty="0"/>
          </a:p>
        </p:txBody>
      </p:sp>
    </p:spTree>
    <p:extLst>
      <p:ext uri="{BB962C8B-B14F-4D97-AF65-F5344CB8AC3E}">
        <p14:creationId xmlns:p14="http://schemas.microsoft.com/office/powerpoint/2010/main" val="89241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sz="3400" kern="0" dirty="0">
                <a:solidFill>
                  <a:srgbClr val="003399"/>
                </a:solidFill>
                <a:latin typeface="Arial"/>
                <a:cs typeface="+mj-cs"/>
              </a:rPr>
              <a:t>Notes on Competitive Sealed Bidding </a:t>
            </a:r>
            <a:endParaRPr lang="en-US" dirty="0"/>
          </a:p>
        </p:txBody>
      </p:sp>
      <p:sp>
        <p:nvSpPr>
          <p:cNvPr id="3" name="Content Placeholder 2"/>
          <p:cNvSpPr>
            <a:spLocks noGrp="1"/>
          </p:cNvSpPr>
          <p:nvPr>
            <p:ph idx="1"/>
          </p:nvPr>
        </p:nvSpPr>
        <p:spPr>
          <a:xfrm>
            <a:off x="457200" y="1780998"/>
            <a:ext cx="8229600" cy="2660850"/>
          </a:xfrm>
        </p:spPr>
        <p:txBody>
          <a:bodyPr>
            <a:normAutofit fontScale="77500" lnSpcReduction="20000"/>
          </a:bodyPr>
          <a:lstStyle/>
          <a:p>
            <a:pPr lvl="0" defTabSz="914400" eaLnBrk="0" fontAlgn="base" hangingPunct="0">
              <a:lnSpc>
                <a:spcPct val="95000"/>
              </a:lnSpc>
              <a:spcBef>
                <a:spcPct val="15000"/>
              </a:spcBef>
              <a:spcAft>
                <a:spcPct val="0"/>
              </a:spcAft>
              <a:buClr>
                <a:srgbClr val="003399"/>
              </a:buClr>
              <a:buFontTx/>
              <a:buChar char="•"/>
            </a:pPr>
            <a:r>
              <a:rPr kumimoji="1" lang="en-US" sz="2000" kern="0" dirty="0">
                <a:solidFill>
                  <a:srgbClr val="333300"/>
                </a:solidFill>
                <a:latin typeface="Arial"/>
                <a:cs typeface="+mn-cs"/>
              </a:rPr>
              <a:t>Used when the following conditions exist: </a:t>
            </a:r>
          </a:p>
          <a:p>
            <a:pPr lvl="0" defTabSz="914400" eaLnBrk="0" fontAlgn="base" hangingPunct="0">
              <a:lnSpc>
                <a:spcPct val="95000"/>
              </a:lnSpc>
              <a:spcBef>
                <a:spcPct val="15000"/>
              </a:spcBef>
              <a:spcAft>
                <a:spcPct val="0"/>
              </a:spcAft>
              <a:buClr>
                <a:srgbClr val="003399"/>
              </a:buClr>
              <a:buFontTx/>
              <a:buChar char="•"/>
            </a:pPr>
            <a:r>
              <a:rPr kumimoji="1" lang="en-US" sz="2000" kern="0" dirty="0">
                <a:solidFill>
                  <a:srgbClr val="333300"/>
                </a:solidFill>
                <a:latin typeface="Arial"/>
                <a:cs typeface="+mn-cs"/>
              </a:rPr>
              <a:t>1. The requirement can be described and is finite and specific in detail. The contract will be awarded to the lowest responsive (the bid meets all the requirements of the solicitation including design specifications), and responsible bidder (the contractor has the capability in all respects) that can accomplish the contract requirements. </a:t>
            </a:r>
          </a:p>
          <a:p>
            <a:pPr lvl="0" defTabSz="914400" eaLnBrk="0" fontAlgn="base" hangingPunct="0">
              <a:lnSpc>
                <a:spcPct val="95000"/>
              </a:lnSpc>
              <a:spcBef>
                <a:spcPct val="15000"/>
              </a:spcBef>
              <a:spcAft>
                <a:spcPct val="0"/>
              </a:spcAft>
              <a:buClr>
                <a:srgbClr val="003399"/>
              </a:buClr>
              <a:buFontTx/>
              <a:buChar char="•"/>
            </a:pPr>
            <a:r>
              <a:rPr kumimoji="1" lang="en-US" sz="2000" kern="0" dirty="0">
                <a:solidFill>
                  <a:srgbClr val="333300"/>
                </a:solidFill>
                <a:latin typeface="Arial"/>
                <a:cs typeface="+mn-cs"/>
              </a:rPr>
              <a:t> 2. There are two or more contractors that could satisfy the requirement and are willing and able to compete for the contract. </a:t>
            </a:r>
          </a:p>
          <a:p>
            <a:pPr lvl="0" defTabSz="914400" eaLnBrk="0" fontAlgn="base" hangingPunct="0">
              <a:lnSpc>
                <a:spcPct val="95000"/>
              </a:lnSpc>
              <a:spcBef>
                <a:spcPct val="15000"/>
              </a:spcBef>
              <a:spcAft>
                <a:spcPct val="0"/>
              </a:spcAft>
              <a:buClr>
                <a:srgbClr val="003399"/>
              </a:buClr>
              <a:buFontTx/>
              <a:buChar char="•"/>
            </a:pPr>
            <a:r>
              <a:rPr kumimoji="1" lang="en-US" sz="2000" kern="0" dirty="0">
                <a:solidFill>
                  <a:srgbClr val="333300"/>
                </a:solidFill>
                <a:latin typeface="Arial"/>
                <a:cs typeface="+mn-cs"/>
              </a:rPr>
              <a:t> 3. There is enough time available to issue the solicitation, conduct a public bid opening, and award a firm fixed-price contract to the lowest responsive and responsible bidder. </a:t>
            </a:r>
          </a:p>
          <a:p>
            <a:pPr lvl="0" defTabSz="914400" eaLnBrk="0" fontAlgn="base" hangingPunct="0">
              <a:lnSpc>
                <a:spcPct val="95000"/>
              </a:lnSpc>
              <a:spcBef>
                <a:spcPct val="15000"/>
              </a:spcBef>
              <a:spcAft>
                <a:spcPct val="0"/>
              </a:spcAft>
              <a:buClr>
                <a:srgbClr val="003399"/>
              </a:buClr>
              <a:buFontTx/>
              <a:buChar char="•"/>
            </a:pPr>
            <a:r>
              <a:rPr kumimoji="1" lang="en-US" sz="2000" kern="0" dirty="0">
                <a:solidFill>
                  <a:srgbClr val="333300"/>
                </a:solidFill>
                <a:latin typeface="Arial"/>
                <a:cs typeface="+mn-cs"/>
              </a:rPr>
              <a:t> 4. The requirement to hold “negotiations/discussions” is not necessary and does not exist</a:t>
            </a:r>
            <a:endParaRPr lang="en-US" dirty="0"/>
          </a:p>
        </p:txBody>
      </p:sp>
    </p:spTree>
    <p:extLst>
      <p:ext uri="{BB962C8B-B14F-4D97-AF65-F5344CB8AC3E}">
        <p14:creationId xmlns:p14="http://schemas.microsoft.com/office/powerpoint/2010/main" val="1565183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kumimoji="1" lang="en-US" sz="2800" kern="0" dirty="0">
                <a:solidFill>
                  <a:srgbClr val="003399"/>
                </a:solidFill>
                <a:latin typeface="Arial"/>
                <a:cs typeface="+mj-cs"/>
              </a:rPr>
              <a:t>Federal Guidelines For BWC Procurement</a:t>
            </a:r>
          </a:p>
        </p:txBody>
      </p:sp>
      <p:sp>
        <p:nvSpPr>
          <p:cNvPr id="3" name="Content Placeholder 2"/>
          <p:cNvSpPr>
            <a:spLocks noGrp="1"/>
          </p:cNvSpPr>
          <p:nvPr>
            <p:ph idx="1"/>
          </p:nvPr>
        </p:nvSpPr>
        <p:spPr>
          <a:xfrm>
            <a:off x="457200" y="1836119"/>
            <a:ext cx="8229600" cy="2660850"/>
          </a:xfrm>
        </p:spPr>
        <p:txBody>
          <a:bodyPr>
            <a:normAutofit fontScale="77500" lnSpcReduction="20000"/>
          </a:bodyPr>
          <a:lstStyle/>
          <a:p>
            <a:pPr lvl="0" defTabSz="914400" eaLnBrk="0" fontAlgn="base" hangingPunct="0">
              <a:lnSpc>
                <a:spcPct val="95000"/>
              </a:lnSpc>
              <a:spcBef>
                <a:spcPct val="15000"/>
              </a:spcBef>
              <a:spcAft>
                <a:spcPct val="0"/>
              </a:spcAft>
              <a:buClr>
                <a:srgbClr val="003399"/>
              </a:buClr>
              <a:buFontTx/>
              <a:buChar char="•"/>
            </a:pPr>
            <a:r>
              <a:rPr kumimoji="1" lang="en-US" sz="2600" kern="0" dirty="0">
                <a:solidFill>
                  <a:schemeClr val="tx1"/>
                </a:solidFill>
                <a:latin typeface="Arial"/>
                <a:cs typeface="+mn-cs"/>
              </a:rPr>
              <a:t>Ensure competition for all federal funds</a:t>
            </a:r>
          </a:p>
          <a:p>
            <a:pPr lvl="1" defTabSz="914400" eaLnBrk="0" fontAlgn="base" hangingPunct="0">
              <a:lnSpc>
                <a:spcPct val="95000"/>
              </a:lnSpc>
              <a:spcBef>
                <a:spcPct val="15000"/>
              </a:spcBef>
              <a:spcAft>
                <a:spcPct val="0"/>
              </a:spcAft>
              <a:buClr>
                <a:srgbClr val="003399"/>
              </a:buClr>
              <a:buFontTx/>
              <a:buChar char="•"/>
            </a:pPr>
            <a:r>
              <a:rPr kumimoji="1" lang="en-US" sz="2400" kern="0" dirty="0">
                <a:solidFill>
                  <a:schemeClr val="tx1"/>
                </a:solidFill>
                <a:latin typeface="Arial"/>
              </a:rPr>
              <a:t>All procurement transactions must be conducted in a manner to provide to the maximum extent practical, open and free competition.</a:t>
            </a:r>
          </a:p>
          <a:p>
            <a:pPr lvl="0" defTabSz="914400" eaLnBrk="0" fontAlgn="base" hangingPunct="0">
              <a:lnSpc>
                <a:spcPct val="95000"/>
              </a:lnSpc>
              <a:spcBef>
                <a:spcPct val="15000"/>
              </a:spcBef>
              <a:spcAft>
                <a:spcPct val="0"/>
              </a:spcAft>
              <a:buClr>
                <a:srgbClr val="003399"/>
              </a:buClr>
              <a:buFontTx/>
              <a:buChar char="•"/>
            </a:pPr>
            <a:r>
              <a:rPr kumimoji="1" lang="en-US" sz="2600" kern="0" dirty="0">
                <a:solidFill>
                  <a:schemeClr val="tx1"/>
                </a:solidFill>
                <a:latin typeface="Arial"/>
                <a:cs typeface="+mn-cs"/>
              </a:rPr>
              <a:t>Grantees should follow their local/state guidelines for procurement</a:t>
            </a:r>
          </a:p>
          <a:p>
            <a:pPr lvl="1" defTabSz="914400" eaLnBrk="0" fontAlgn="base" hangingPunct="0">
              <a:lnSpc>
                <a:spcPct val="95000"/>
              </a:lnSpc>
              <a:spcBef>
                <a:spcPct val="15000"/>
              </a:spcBef>
              <a:spcAft>
                <a:spcPct val="0"/>
              </a:spcAft>
              <a:buClr>
                <a:srgbClr val="003399"/>
              </a:buClr>
              <a:buFontTx/>
              <a:buChar char="•"/>
            </a:pPr>
            <a:r>
              <a:rPr kumimoji="1" lang="en-US" sz="2400" kern="0" dirty="0">
                <a:solidFill>
                  <a:schemeClr val="tx1"/>
                </a:solidFill>
                <a:latin typeface="Arial"/>
              </a:rPr>
              <a:t>When deciding the specific processes for bids, timelines, and the scope of those documents, you should use your local/state guidelines.</a:t>
            </a:r>
          </a:p>
          <a:p>
            <a:pPr lvl="0" defTabSz="914400" eaLnBrk="0" fontAlgn="base" hangingPunct="0">
              <a:lnSpc>
                <a:spcPct val="95000"/>
              </a:lnSpc>
              <a:spcBef>
                <a:spcPct val="15000"/>
              </a:spcBef>
              <a:spcAft>
                <a:spcPct val="0"/>
              </a:spcAft>
              <a:buClr>
                <a:srgbClr val="003399"/>
              </a:buClr>
              <a:buFontTx/>
              <a:buChar char="•"/>
            </a:pPr>
            <a:r>
              <a:rPr kumimoji="1" lang="en-US" sz="2600" kern="0" dirty="0">
                <a:solidFill>
                  <a:schemeClr val="tx1"/>
                </a:solidFill>
                <a:latin typeface="Arial"/>
                <a:cs typeface="+mn-cs"/>
              </a:rPr>
              <a:t>Timeline </a:t>
            </a:r>
          </a:p>
          <a:p>
            <a:pPr lvl="1" defTabSz="914400" eaLnBrk="0" fontAlgn="base" hangingPunct="0">
              <a:lnSpc>
                <a:spcPct val="95000"/>
              </a:lnSpc>
              <a:spcBef>
                <a:spcPct val="15000"/>
              </a:spcBef>
              <a:spcAft>
                <a:spcPct val="0"/>
              </a:spcAft>
              <a:buClr>
                <a:srgbClr val="003399"/>
              </a:buClr>
              <a:buFontTx/>
              <a:buChar char="•"/>
            </a:pPr>
            <a:r>
              <a:rPr kumimoji="1" lang="en-US" sz="2400" kern="0" dirty="0">
                <a:solidFill>
                  <a:schemeClr val="tx1"/>
                </a:solidFill>
                <a:latin typeface="Arial"/>
              </a:rPr>
              <a:t>Agency timeline is not a factor for compliance. </a:t>
            </a:r>
          </a:p>
        </p:txBody>
      </p:sp>
    </p:spTree>
    <p:extLst>
      <p:ext uri="{BB962C8B-B14F-4D97-AF65-F5344CB8AC3E}">
        <p14:creationId xmlns:p14="http://schemas.microsoft.com/office/powerpoint/2010/main" val="2563448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kumimoji="1" lang="en-US" sz="2800" kern="0" dirty="0">
                <a:solidFill>
                  <a:srgbClr val="003399"/>
                </a:solidFill>
                <a:latin typeface="Arial"/>
                <a:cs typeface="+mj-cs"/>
              </a:rPr>
              <a:t>Avoid Unnecessary Restrictions on Competition </a:t>
            </a:r>
            <a:endParaRPr lang="en-US" dirty="0"/>
          </a:p>
        </p:txBody>
      </p:sp>
      <p:sp>
        <p:nvSpPr>
          <p:cNvPr id="3" name="Content Placeholder 2"/>
          <p:cNvSpPr>
            <a:spLocks noGrp="1"/>
          </p:cNvSpPr>
          <p:nvPr>
            <p:ph idx="1"/>
          </p:nvPr>
        </p:nvSpPr>
        <p:spPr>
          <a:xfrm>
            <a:off x="457200" y="1772120"/>
            <a:ext cx="8229600" cy="2660850"/>
          </a:xfrm>
        </p:spPr>
        <p:txBody>
          <a:bodyPr>
            <a:normAutofit fontScale="92500" lnSpcReduction="20000"/>
          </a:bodyPr>
          <a:lstStyle/>
          <a:p>
            <a:pPr lvl="0" defTabSz="914400" eaLnBrk="0" fontAlgn="base" hangingPunct="0">
              <a:lnSpc>
                <a:spcPct val="95000"/>
              </a:lnSpc>
              <a:spcBef>
                <a:spcPct val="15000"/>
              </a:spcBef>
              <a:spcAft>
                <a:spcPct val="0"/>
              </a:spcAft>
              <a:buClr>
                <a:srgbClr val="003399"/>
              </a:buClr>
              <a:buFontTx/>
              <a:buChar char="•"/>
            </a:pPr>
            <a:r>
              <a:rPr kumimoji="1" lang="en-US" sz="2400" kern="0" dirty="0">
                <a:solidFill>
                  <a:schemeClr val="tx1"/>
                </a:solidFill>
                <a:latin typeface="Arial"/>
                <a:cs typeface="+mn-cs"/>
              </a:rPr>
              <a:t>Unreasonable requirements in order to qualify for competition;</a:t>
            </a:r>
          </a:p>
          <a:p>
            <a:pPr lvl="0" defTabSz="914400" eaLnBrk="0" fontAlgn="base" hangingPunct="0">
              <a:lnSpc>
                <a:spcPct val="95000"/>
              </a:lnSpc>
              <a:spcBef>
                <a:spcPct val="15000"/>
              </a:spcBef>
              <a:spcAft>
                <a:spcPct val="0"/>
              </a:spcAft>
              <a:buClr>
                <a:srgbClr val="003399"/>
              </a:buClr>
              <a:buFontTx/>
              <a:buChar char="•"/>
            </a:pPr>
            <a:r>
              <a:rPr kumimoji="1" lang="en-US" sz="2400" kern="0" dirty="0">
                <a:solidFill>
                  <a:schemeClr val="tx1"/>
                </a:solidFill>
                <a:latin typeface="Arial"/>
                <a:cs typeface="+mn-cs"/>
              </a:rPr>
              <a:t>Unnecessary experience or excessive bonding;</a:t>
            </a:r>
          </a:p>
          <a:p>
            <a:pPr lvl="0" defTabSz="914400" eaLnBrk="0" fontAlgn="base" hangingPunct="0">
              <a:lnSpc>
                <a:spcPct val="95000"/>
              </a:lnSpc>
              <a:spcBef>
                <a:spcPct val="15000"/>
              </a:spcBef>
              <a:spcAft>
                <a:spcPct val="0"/>
              </a:spcAft>
              <a:buClr>
                <a:srgbClr val="003399"/>
              </a:buClr>
              <a:buFontTx/>
              <a:buChar char="•"/>
            </a:pPr>
            <a:r>
              <a:rPr kumimoji="1" lang="en-US" sz="2400" kern="0" dirty="0">
                <a:solidFill>
                  <a:schemeClr val="tx1"/>
                </a:solidFill>
                <a:latin typeface="Arial"/>
                <a:cs typeface="+mn-cs"/>
              </a:rPr>
              <a:t>Engaging in noncompetitive practices between firms or in noncompetitive contracts with consultants on retainer;</a:t>
            </a:r>
          </a:p>
          <a:p>
            <a:pPr lvl="0" defTabSz="914400" eaLnBrk="0" fontAlgn="base" hangingPunct="0">
              <a:lnSpc>
                <a:spcPct val="95000"/>
              </a:lnSpc>
              <a:spcBef>
                <a:spcPct val="15000"/>
              </a:spcBef>
              <a:spcAft>
                <a:spcPct val="0"/>
              </a:spcAft>
              <a:buClr>
                <a:srgbClr val="003399"/>
              </a:buClr>
              <a:buFontTx/>
              <a:buChar char="•"/>
            </a:pPr>
            <a:r>
              <a:rPr kumimoji="1" lang="en-US" sz="2400" kern="0" dirty="0">
                <a:solidFill>
                  <a:schemeClr val="tx1"/>
                </a:solidFill>
                <a:latin typeface="Arial"/>
                <a:cs typeface="+mn-cs"/>
              </a:rPr>
              <a:t>Staff conflicts of interest (stock ownership);</a:t>
            </a:r>
          </a:p>
          <a:p>
            <a:pPr lvl="0" defTabSz="914400" eaLnBrk="0" fontAlgn="base" hangingPunct="0">
              <a:lnSpc>
                <a:spcPct val="95000"/>
              </a:lnSpc>
              <a:spcBef>
                <a:spcPct val="15000"/>
              </a:spcBef>
              <a:spcAft>
                <a:spcPct val="0"/>
              </a:spcAft>
              <a:buClr>
                <a:srgbClr val="003399"/>
              </a:buClr>
              <a:buFontTx/>
              <a:buChar char="•"/>
            </a:pPr>
            <a:r>
              <a:rPr kumimoji="1" lang="en-US" sz="2400" kern="0" dirty="0">
                <a:solidFill>
                  <a:schemeClr val="tx1"/>
                </a:solidFill>
                <a:latin typeface="Arial"/>
                <a:cs typeface="+mn-cs"/>
              </a:rPr>
              <a:t>Specifying a “brand name” product without provision for an equivalent product to be offered (and without performance requirements or features being clearly described); or</a:t>
            </a:r>
          </a:p>
          <a:p>
            <a:pPr lvl="0" defTabSz="914400" eaLnBrk="0" fontAlgn="base" hangingPunct="0">
              <a:lnSpc>
                <a:spcPct val="95000"/>
              </a:lnSpc>
              <a:spcBef>
                <a:spcPct val="15000"/>
              </a:spcBef>
              <a:spcAft>
                <a:spcPct val="0"/>
              </a:spcAft>
              <a:buClr>
                <a:srgbClr val="003399"/>
              </a:buClr>
              <a:buFontTx/>
              <a:buChar char="•"/>
            </a:pPr>
            <a:r>
              <a:rPr kumimoji="1" lang="en-US" sz="2400" kern="0" dirty="0">
                <a:solidFill>
                  <a:schemeClr val="tx1"/>
                </a:solidFill>
                <a:latin typeface="Arial"/>
                <a:cs typeface="+mn-cs"/>
              </a:rPr>
              <a:t>Any arbitrary action in the procurement process.</a:t>
            </a:r>
          </a:p>
          <a:p>
            <a:endParaRPr lang="en-US" dirty="0"/>
          </a:p>
        </p:txBody>
      </p:sp>
    </p:spTree>
    <p:extLst>
      <p:ext uri="{BB962C8B-B14F-4D97-AF65-F5344CB8AC3E}">
        <p14:creationId xmlns:p14="http://schemas.microsoft.com/office/powerpoint/2010/main" val="2544607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sz="3400" kern="0" dirty="0">
                <a:solidFill>
                  <a:srgbClr val="003399"/>
                </a:solidFill>
                <a:latin typeface="Arial"/>
                <a:cs typeface="+mj-cs"/>
              </a:rPr>
              <a:t>Procurement Thresholds</a:t>
            </a:r>
            <a:endParaRPr lang="en-US" dirty="0"/>
          </a:p>
        </p:txBody>
      </p:sp>
      <p:sp>
        <p:nvSpPr>
          <p:cNvPr id="3" name="Content Placeholder 2"/>
          <p:cNvSpPr>
            <a:spLocks noGrp="1"/>
          </p:cNvSpPr>
          <p:nvPr>
            <p:ph idx="1"/>
          </p:nvPr>
        </p:nvSpPr>
        <p:spPr/>
        <p:txBody>
          <a:bodyPr>
            <a:normAutofit fontScale="77500" lnSpcReduction="20000"/>
          </a:bodyPr>
          <a:lstStyle/>
          <a:p>
            <a:pPr lvl="0" defTabSz="914400" eaLnBrk="0" fontAlgn="base" hangingPunct="0">
              <a:lnSpc>
                <a:spcPct val="95000"/>
              </a:lnSpc>
              <a:spcBef>
                <a:spcPct val="15000"/>
              </a:spcBef>
              <a:spcAft>
                <a:spcPct val="0"/>
              </a:spcAft>
              <a:buClr>
                <a:srgbClr val="003399"/>
              </a:buClr>
              <a:buFontTx/>
              <a:buChar char="•"/>
            </a:pPr>
            <a:r>
              <a:rPr kumimoji="1" lang="en-US" sz="2600" kern="0" dirty="0">
                <a:solidFill>
                  <a:srgbClr val="333300"/>
                </a:solidFill>
                <a:latin typeface="Arial"/>
                <a:cs typeface="+mn-cs"/>
              </a:rPr>
              <a:t>Small purchase procedures are those relatively simple and informal procurement methods for securing services, supplies, or other property that do not cost more than the simplified acquisition threshold (currently set at $250,000). </a:t>
            </a:r>
          </a:p>
          <a:p>
            <a:pPr lvl="0" defTabSz="914400" eaLnBrk="0" fontAlgn="base" hangingPunct="0">
              <a:lnSpc>
                <a:spcPct val="95000"/>
              </a:lnSpc>
              <a:spcBef>
                <a:spcPct val="15000"/>
              </a:spcBef>
              <a:spcAft>
                <a:spcPct val="0"/>
              </a:spcAft>
              <a:buClr>
                <a:srgbClr val="003399"/>
              </a:buClr>
              <a:buFontTx/>
              <a:buChar char="•"/>
            </a:pPr>
            <a:r>
              <a:rPr kumimoji="1" lang="en-US" sz="2600" kern="0" dirty="0">
                <a:solidFill>
                  <a:srgbClr val="333300"/>
                </a:solidFill>
                <a:latin typeface="Arial"/>
                <a:cs typeface="+mn-cs"/>
              </a:rPr>
              <a:t>For purchases above the threshold Competitive Sealed Bidding is recognized as the preferred method of procurement. </a:t>
            </a:r>
          </a:p>
          <a:p>
            <a:pPr lvl="0" defTabSz="914400" eaLnBrk="0" fontAlgn="base" hangingPunct="0">
              <a:lnSpc>
                <a:spcPct val="95000"/>
              </a:lnSpc>
              <a:spcBef>
                <a:spcPct val="15000"/>
              </a:spcBef>
              <a:spcAft>
                <a:spcPct val="0"/>
              </a:spcAft>
              <a:buClr>
                <a:srgbClr val="003399"/>
              </a:buClr>
              <a:buFontTx/>
              <a:buChar char="•"/>
            </a:pPr>
            <a:r>
              <a:rPr kumimoji="1" lang="en-US" sz="2600" kern="0" dirty="0">
                <a:solidFill>
                  <a:srgbClr val="333300"/>
                </a:solidFill>
                <a:latin typeface="Arial"/>
                <a:cs typeface="+mn-cs"/>
              </a:rPr>
              <a:t>Micro purchase threshold is now $10,000. </a:t>
            </a:r>
          </a:p>
          <a:p>
            <a:pPr lvl="0" defTabSz="914400" eaLnBrk="0" fontAlgn="base" hangingPunct="0">
              <a:lnSpc>
                <a:spcPct val="95000"/>
              </a:lnSpc>
              <a:spcBef>
                <a:spcPct val="15000"/>
              </a:spcBef>
              <a:spcAft>
                <a:spcPct val="0"/>
              </a:spcAft>
              <a:buClr>
                <a:srgbClr val="003399"/>
              </a:buClr>
              <a:buFontTx/>
              <a:buChar char="•"/>
            </a:pPr>
            <a:r>
              <a:rPr kumimoji="1" lang="en-US" sz="2600" kern="0" dirty="0">
                <a:solidFill>
                  <a:srgbClr val="333300"/>
                </a:solidFill>
                <a:latin typeface="Arial"/>
                <a:cs typeface="+mn-cs"/>
              </a:rPr>
              <a:t>The non-</a:t>
            </a:r>
            <a:r>
              <a:rPr kumimoji="1" lang="en-US" sz="2600" kern="0" dirty="0">
                <a:solidFill>
                  <a:schemeClr val="tx1"/>
                </a:solidFill>
                <a:latin typeface="Arial"/>
                <a:cs typeface="+mn-cs"/>
              </a:rPr>
              <a:t>f</a:t>
            </a:r>
            <a:r>
              <a:rPr kumimoji="1" lang="en-US" sz="2600" kern="0" dirty="0">
                <a:solidFill>
                  <a:srgbClr val="333300"/>
                </a:solidFill>
                <a:latin typeface="Arial"/>
                <a:cs typeface="+mn-cs"/>
              </a:rPr>
              <a:t>ederal entity should consider the most economical approach to the acquisition.</a:t>
            </a:r>
          </a:p>
          <a:p>
            <a:endParaRPr lang="en-US" dirty="0"/>
          </a:p>
        </p:txBody>
      </p:sp>
    </p:spTree>
    <p:extLst>
      <p:ext uri="{BB962C8B-B14F-4D97-AF65-F5344CB8AC3E}">
        <p14:creationId xmlns:p14="http://schemas.microsoft.com/office/powerpoint/2010/main" val="1074103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sz="3400" kern="0" dirty="0">
                <a:solidFill>
                  <a:srgbClr val="003399"/>
                </a:solidFill>
                <a:latin typeface="Arial"/>
                <a:cs typeface="+mj-cs"/>
              </a:rPr>
              <a:t>Sole Source</a:t>
            </a:r>
            <a:endParaRPr lang="en-US" dirty="0"/>
          </a:p>
        </p:txBody>
      </p:sp>
      <p:sp>
        <p:nvSpPr>
          <p:cNvPr id="3" name="Content Placeholder 2"/>
          <p:cNvSpPr>
            <a:spLocks noGrp="1"/>
          </p:cNvSpPr>
          <p:nvPr>
            <p:ph idx="1"/>
          </p:nvPr>
        </p:nvSpPr>
        <p:spPr>
          <a:xfrm>
            <a:off x="457200" y="1807631"/>
            <a:ext cx="8229600" cy="2660850"/>
          </a:xfrm>
        </p:spPr>
        <p:txBody>
          <a:bodyPr>
            <a:normAutofit fontScale="85000" lnSpcReduction="20000"/>
          </a:bodyPr>
          <a:lstStyle/>
          <a:p>
            <a:pPr lvl="0" defTabSz="914400" eaLnBrk="0" fontAlgn="base" hangingPunct="0">
              <a:lnSpc>
                <a:spcPct val="95000"/>
              </a:lnSpc>
              <a:spcBef>
                <a:spcPct val="15000"/>
              </a:spcBef>
              <a:spcAft>
                <a:spcPct val="0"/>
              </a:spcAft>
              <a:buClr>
                <a:srgbClr val="003399"/>
              </a:buClr>
              <a:buFontTx/>
              <a:buChar char="•"/>
            </a:pPr>
            <a:r>
              <a:rPr kumimoji="1" lang="en-US" sz="2000" kern="0" dirty="0">
                <a:solidFill>
                  <a:srgbClr val="333300"/>
                </a:solidFill>
                <a:latin typeface="Arial"/>
                <a:cs typeface="+mn-cs"/>
              </a:rPr>
              <a:t>Exceptions to the prime rule of competition. These exceptions result in “sole source” or non competitive contracting.</a:t>
            </a:r>
          </a:p>
          <a:p>
            <a:pPr lvl="0" defTabSz="914400" eaLnBrk="0" fontAlgn="base" hangingPunct="0">
              <a:lnSpc>
                <a:spcPct val="95000"/>
              </a:lnSpc>
              <a:spcBef>
                <a:spcPct val="15000"/>
              </a:spcBef>
              <a:spcAft>
                <a:spcPct val="0"/>
              </a:spcAft>
              <a:buClr>
                <a:srgbClr val="003399"/>
              </a:buClr>
              <a:buFontTx/>
              <a:buChar char="•"/>
            </a:pPr>
            <a:r>
              <a:rPr kumimoji="1" lang="en-US" sz="2000" kern="0" dirty="0">
                <a:solidFill>
                  <a:srgbClr val="333300"/>
                </a:solidFill>
                <a:latin typeface="Arial"/>
                <a:cs typeface="+mn-cs"/>
              </a:rPr>
              <a:t>The administrative rules are quite clear regarding the necessity to have open and free competition to satisfy grantee contractual requirements.</a:t>
            </a:r>
          </a:p>
          <a:p>
            <a:pPr lvl="0" defTabSz="914400" eaLnBrk="0" fontAlgn="base" hangingPunct="0">
              <a:lnSpc>
                <a:spcPct val="95000"/>
              </a:lnSpc>
              <a:spcBef>
                <a:spcPct val="15000"/>
              </a:spcBef>
              <a:spcAft>
                <a:spcPct val="0"/>
              </a:spcAft>
              <a:buClr>
                <a:srgbClr val="003399"/>
              </a:buClr>
              <a:buFontTx/>
              <a:buChar char="•"/>
            </a:pPr>
            <a:r>
              <a:rPr kumimoji="1" lang="en-US" sz="2000" kern="0" dirty="0">
                <a:solidFill>
                  <a:srgbClr val="333300"/>
                </a:solidFill>
                <a:latin typeface="Arial"/>
                <a:cs typeface="+mn-cs"/>
              </a:rPr>
              <a:t>Grantees may make the initial determination that competition is not feasible if one of the following circumstances exists:</a:t>
            </a:r>
          </a:p>
          <a:p>
            <a:pPr marL="857250" lvl="1" indent="-457200" defTabSz="914400" eaLnBrk="0" fontAlgn="base" hangingPunct="0">
              <a:lnSpc>
                <a:spcPct val="95000"/>
              </a:lnSpc>
              <a:spcBef>
                <a:spcPct val="15000"/>
              </a:spcBef>
              <a:spcAft>
                <a:spcPct val="0"/>
              </a:spcAft>
              <a:buClr>
                <a:srgbClr val="003399"/>
              </a:buClr>
              <a:buFont typeface="+mj-lt"/>
              <a:buAutoNum type="arabicPeriod"/>
            </a:pPr>
            <a:r>
              <a:rPr kumimoji="1" lang="en-US" sz="1800" kern="0" dirty="0">
                <a:solidFill>
                  <a:srgbClr val="333300"/>
                </a:solidFill>
                <a:latin typeface="Arial"/>
              </a:rPr>
              <a:t>The item of service is available only from a single source</a:t>
            </a:r>
            <a:r>
              <a:rPr kumimoji="1" lang="en-US" sz="1800" kern="0" dirty="0">
                <a:solidFill>
                  <a:schemeClr val="tx1"/>
                </a:solidFill>
                <a:latin typeface="Arial"/>
              </a:rPr>
              <a:t>. </a:t>
            </a:r>
          </a:p>
          <a:p>
            <a:pPr marL="857250" lvl="1" indent="-457200" defTabSz="914400" eaLnBrk="0" fontAlgn="base" hangingPunct="0">
              <a:lnSpc>
                <a:spcPct val="95000"/>
              </a:lnSpc>
              <a:spcBef>
                <a:spcPct val="15000"/>
              </a:spcBef>
              <a:spcAft>
                <a:spcPct val="0"/>
              </a:spcAft>
              <a:buClr>
                <a:srgbClr val="003399"/>
              </a:buClr>
              <a:buFont typeface="+mj-lt"/>
              <a:buAutoNum type="arabicPeriod"/>
            </a:pPr>
            <a:r>
              <a:rPr kumimoji="1" lang="en-US" sz="1800" kern="0" dirty="0">
                <a:solidFill>
                  <a:srgbClr val="333300"/>
                </a:solidFill>
                <a:latin typeface="Arial"/>
              </a:rPr>
              <a:t>The public exigency or emergency for the requirement will not permit a delay resulting from a competitive solicitation.</a:t>
            </a:r>
          </a:p>
          <a:p>
            <a:pPr marL="857250" lvl="1" indent="-457200" defTabSz="914400" eaLnBrk="0" fontAlgn="base" hangingPunct="0">
              <a:lnSpc>
                <a:spcPct val="95000"/>
              </a:lnSpc>
              <a:spcBef>
                <a:spcPct val="15000"/>
              </a:spcBef>
              <a:spcAft>
                <a:spcPct val="0"/>
              </a:spcAft>
              <a:buClr>
                <a:srgbClr val="003399"/>
              </a:buClr>
              <a:buFont typeface="+mj-lt"/>
              <a:buAutoNum type="arabicPeriod"/>
            </a:pPr>
            <a:r>
              <a:rPr kumimoji="1" lang="en-US" sz="1800" kern="0" dirty="0">
                <a:solidFill>
                  <a:srgbClr val="333300"/>
                </a:solidFill>
                <a:latin typeface="Arial"/>
              </a:rPr>
              <a:t>After solicitation of a number of sources, competition is considered inadequate</a:t>
            </a:r>
            <a:r>
              <a:rPr kumimoji="1" lang="en-US" sz="1800" kern="0" dirty="0">
                <a:solidFill>
                  <a:srgbClr val="FF0000"/>
                </a:solidFill>
                <a:latin typeface="Arial"/>
              </a:rPr>
              <a:t>.</a:t>
            </a:r>
            <a:endParaRPr kumimoji="1" lang="en-US" sz="1800" kern="0" dirty="0">
              <a:solidFill>
                <a:srgbClr val="333300"/>
              </a:solidFill>
              <a:latin typeface="Arial"/>
            </a:endParaRPr>
          </a:p>
          <a:p>
            <a:pPr marL="0" lvl="1" indent="0" defTabSz="914400" eaLnBrk="0" fontAlgn="base" hangingPunct="0">
              <a:lnSpc>
                <a:spcPct val="95000"/>
              </a:lnSpc>
              <a:spcBef>
                <a:spcPct val="15000"/>
              </a:spcBef>
              <a:spcAft>
                <a:spcPct val="0"/>
              </a:spcAft>
              <a:buClr>
                <a:srgbClr val="003399"/>
              </a:buClr>
              <a:buNone/>
            </a:pPr>
            <a:r>
              <a:rPr kumimoji="1" lang="en-US" sz="2400" b="1" kern="0" dirty="0">
                <a:solidFill>
                  <a:srgbClr val="333300"/>
                </a:solidFill>
                <a:latin typeface="Arial"/>
              </a:rPr>
              <a:t>Non-competitive proposals that exceed the Simplified Acquisition Threshold of $250,000 must be approved by BJA. </a:t>
            </a:r>
          </a:p>
          <a:p>
            <a:endParaRPr lang="en-US" dirty="0"/>
          </a:p>
        </p:txBody>
      </p:sp>
    </p:spTree>
    <p:extLst>
      <p:ext uri="{BB962C8B-B14F-4D97-AF65-F5344CB8AC3E}">
        <p14:creationId xmlns:p14="http://schemas.microsoft.com/office/powerpoint/2010/main" val="3784648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sz="3400" kern="0" dirty="0">
                <a:solidFill>
                  <a:srgbClr val="003399"/>
                </a:solidFill>
                <a:latin typeface="Arial"/>
                <a:cs typeface="+mj-cs"/>
              </a:rPr>
              <a:t>Procurement Documentation </a:t>
            </a:r>
            <a:endParaRPr lang="en-US" dirty="0"/>
          </a:p>
        </p:txBody>
      </p:sp>
      <p:sp>
        <p:nvSpPr>
          <p:cNvPr id="3" name="Content Placeholder 2"/>
          <p:cNvSpPr>
            <a:spLocks noGrp="1"/>
          </p:cNvSpPr>
          <p:nvPr>
            <p:ph idx="1"/>
          </p:nvPr>
        </p:nvSpPr>
        <p:spPr/>
        <p:txBody>
          <a:bodyPr>
            <a:normAutofit fontScale="77500" lnSpcReduction="20000"/>
          </a:bodyPr>
          <a:lstStyle/>
          <a:p>
            <a:pPr lvl="0" defTabSz="914400" eaLnBrk="0" fontAlgn="base" hangingPunct="0">
              <a:lnSpc>
                <a:spcPct val="95000"/>
              </a:lnSpc>
              <a:spcBef>
                <a:spcPct val="15000"/>
              </a:spcBef>
              <a:spcAft>
                <a:spcPct val="0"/>
              </a:spcAft>
              <a:buClr>
                <a:srgbClr val="003399"/>
              </a:buClr>
              <a:buFontTx/>
              <a:buChar char="•"/>
            </a:pPr>
            <a:r>
              <a:rPr kumimoji="1" lang="en-US" sz="2600" kern="0" dirty="0">
                <a:solidFill>
                  <a:srgbClr val="333300"/>
                </a:solidFill>
                <a:latin typeface="Arial"/>
                <a:cs typeface="+mn-cs"/>
              </a:rPr>
              <a:t>Monitoring documentation</a:t>
            </a:r>
          </a:p>
          <a:p>
            <a:pPr lvl="1" defTabSz="914400" eaLnBrk="0" fontAlgn="base" hangingPunct="0">
              <a:lnSpc>
                <a:spcPct val="95000"/>
              </a:lnSpc>
              <a:spcBef>
                <a:spcPct val="15000"/>
              </a:spcBef>
              <a:spcAft>
                <a:spcPct val="0"/>
              </a:spcAft>
              <a:buClr>
                <a:srgbClr val="003399"/>
              </a:buClr>
              <a:buFontTx/>
              <a:buChar char="•"/>
            </a:pPr>
            <a:r>
              <a:rPr kumimoji="1" lang="en-US" sz="2400" kern="0" dirty="0">
                <a:solidFill>
                  <a:srgbClr val="333300"/>
                </a:solidFill>
                <a:latin typeface="Arial"/>
              </a:rPr>
              <a:t>It is crucial that you maintain all procurement related documentation for BJA review</a:t>
            </a:r>
            <a:r>
              <a:rPr kumimoji="1" lang="en-US" sz="2400" kern="0" dirty="0">
                <a:solidFill>
                  <a:srgbClr val="FF0000"/>
                </a:solidFill>
                <a:latin typeface="Arial"/>
              </a:rPr>
              <a:t>.</a:t>
            </a:r>
            <a:endParaRPr kumimoji="1" lang="en-US" sz="2400" kern="0" dirty="0">
              <a:solidFill>
                <a:srgbClr val="333300"/>
              </a:solidFill>
              <a:latin typeface="Arial"/>
            </a:endParaRPr>
          </a:p>
          <a:p>
            <a:pPr lvl="1" defTabSz="914400" eaLnBrk="0" fontAlgn="base" hangingPunct="0">
              <a:lnSpc>
                <a:spcPct val="95000"/>
              </a:lnSpc>
              <a:spcBef>
                <a:spcPct val="15000"/>
              </a:spcBef>
              <a:spcAft>
                <a:spcPct val="0"/>
              </a:spcAft>
              <a:buClr>
                <a:srgbClr val="003399"/>
              </a:buClr>
              <a:buFontTx/>
              <a:buChar char="•"/>
            </a:pPr>
            <a:r>
              <a:rPr kumimoji="1" lang="en-US" sz="2400" kern="0" dirty="0">
                <a:solidFill>
                  <a:srgbClr val="333300"/>
                </a:solidFill>
                <a:latin typeface="Arial"/>
              </a:rPr>
              <a:t>Regardless of the need </a:t>
            </a:r>
            <a:r>
              <a:rPr kumimoji="1" lang="en-US" sz="2400" kern="0" dirty="0">
                <a:solidFill>
                  <a:schemeClr val="tx1"/>
                </a:solidFill>
                <a:latin typeface="Arial"/>
              </a:rPr>
              <a:t>for approval, </a:t>
            </a:r>
            <a:r>
              <a:rPr kumimoji="1" lang="en-US" sz="2400" kern="0" dirty="0">
                <a:solidFill>
                  <a:srgbClr val="333300"/>
                </a:solidFill>
                <a:latin typeface="Arial"/>
              </a:rPr>
              <a:t>all procurement decisions should be documented and evidence maintained for review</a:t>
            </a:r>
            <a:r>
              <a:rPr kumimoji="1" lang="en-US" sz="2400" kern="0" dirty="0">
                <a:solidFill>
                  <a:schemeClr val="tx1"/>
                </a:solidFill>
                <a:latin typeface="Arial"/>
              </a:rPr>
              <a:t>.</a:t>
            </a:r>
            <a:r>
              <a:rPr kumimoji="1" lang="en-US" sz="2400" kern="0" dirty="0">
                <a:solidFill>
                  <a:srgbClr val="333300"/>
                </a:solidFill>
                <a:latin typeface="Arial"/>
              </a:rPr>
              <a:t> </a:t>
            </a:r>
          </a:p>
          <a:p>
            <a:pPr lvl="1" defTabSz="914400" eaLnBrk="0" fontAlgn="base" hangingPunct="0">
              <a:lnSpc>
                <a:spcPct val="95000"/>
              </a:lnSpc>
              <a:spcBef>
                <a:spcPct val="15000"/>
              </a:spcBef>
              <a:spcAft>
                <a:spcPct val="0"/>
              </a:spcAft>
              <a:buClr>
                <a:srgbClr val="003399"/>
              </a:buClr>
              <a:buFontTx/>
              <a:buChar char="•"/>
            </a:pPr>
            <a:r>
              <a:rPr kumimoji="1" lang="en-US" sz="2400" kern="0" dirty="0">
                <a:solidFill>
                  <a:srgbClr val="333300"/>
                </a:solidFill>
                <a:latin typeface="Arial"/>
              </a:rPr>
              <a:t>What was sent out, what was received, how the decision was made.</a:t>
            </a:r>
          </a:p>
          <a:p>
            <a:pPr lvl="0" defTabSz="914400" eaLnBrk="0" fontAlgn="base" hangingPunct="0">
              <a:lnSpc>
                <a:spcPct val="95000"/>
              </a:lnSpc>
              <a:spcBef>
                <a:spcPct val="15000"/>
              </a:spcBef>
              <a:spcAft>
                <a:spcPct val="0"/>
              </a:spcAft>
              <a:buClr>
                <a:srgbClr val="003399"/>
              </a:buClr>
              <a:buFontTx/>
              <a:buChar char="•"/>
            </a:pPr>
            <a:r>
              <a:rPr kumimoji="1" lang="en-US" sz="2200" kern="0" dirty="0">
                <a:solidFill>
                  <a:srgbClr val="333300"/>
                </a:solidFill>
                <a:latin typeface="Arial"/>
                <a:cs typeface="+mn-cs"/>
              </a:rPr>
              <a:t>Match Requirements</a:t>
            </a:r>
          </a:p>
          <a:p>
            <a:pPr lvl="1" defTabSz="914400" eaLnBrk="0" fontAlgn="base" hangingPunct="0">
              <a:lnSpc>
                <a:spcPct val="95000"/>
              </a:lnSpc>
              <a:spcBef>
                <a:spcPct val="15000"/>
              </a:spcBef>
              <a:spcAft>
                <a:spcPct val="0"/>
              </a:spcAft>
              <a:buClr>
                <a:srgbClr val="003399"/>
              </a:buClr>
              <a:buFontTx/>
              <a:buChar char="•"/>
            </a:pPr>
            <a:r>
              <a:rPr kumimoji="1" lang="en-US" sz="2200" kern="0" dirty="0">
                <a:solidFill>
                  <a:srgbClr val="333300"/>
                </a:solidFill>
                <a:latin typeface="Arial"/>
              </a:rPr>
              <a:t>Treated as the same as federal funds </a:t>
            </a:r>
          </a:p>
          <a:p>
            <a:pPr lvl="1" defTabSz="914400" eaLnBrk="0" fontAlgn="base" hangingPunct="0">
              <a:lnSpc>
                <a:spcPct val="95000"/>
              </a:lnSpc>
              <a:spcBef>
                <a:spcPct val="15000"/>
              </a:spcBef>
              <a:spcAft>
                <a:spcPct val="0"/>
              </a:spcAft>
              <a:buClr>
                <a:srgbClr val="003399"/>
              </a:buClr>
              <a:buFontTx/>
              <a:buChar char="•"/>
            </a:pPr>
            <a:r>
              <a:rPr kumimoji="1" lang="en-US" sz="2200" kern="0" dirty="0">
                <a:solidFill>
                  <a:srgbClr val="333300"/>
                </a:solidFill>
                <a:latin typeface="Arial"/>
              </a:rPr>
              <a:t>All documentation should be maintained</a:t>
            </a:r>
          </a:p>
          <a:p>
            <a:pPr lvl="1" defTabSz="914400" eaLnBrk="0" fontAlgn="base" hangingPunct="0">
              <a:lnSpc>
                <a:spcPct val="95000"/>
              </a:lnSpc>
              <a:spcBef>
                <a:spcPct val="15000"/>
              </a:spcBef>
              <a:spcAft>
                <a:spcPct val="0"/>
              </a:spcAft>
              <a:buClr>
                <a:srgbClr val="003399"/>
              </a:buClr>
              <a:buFontTx/>
              <a:buChar char="•"/>
            </a:pPr>
            <a:r>
              <a:rPr kumimoji="1" lang="en-US" sz="2200" kern="0" dirty="0">
                <a:solidFill>
                  <a:srgbClr val="333300"/>
                </a:solidFill>
                <a:latin typeface="Arial"/>
              </a:rPr>
              <a:t>Federal procurement rules apply </a:t>
            </a:r>
          </a:p>
          <a:p>
            <a:endParaRPr lang="en-US" dirty="0"/>
          </a:p>
        </p:txBody>
      </p:sp>
    </p:spTree>
    <p:extLst>
      <p:ext uri="{BB962C8B-B14F-4D97-AF65-F5344CB8AC3E}">
        <p14:creationId xmlns:p14="http://schemas.microsoft.com/office/powerpoint/2010/main" val="3134919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8650"/>
            <a:ext cx="8229600" cy="857250"/>
          </a:xfrm>
        </p:spPr>
        <p:txBody>
          <a:bodyPr>
            <a:normAutofit fontScale="90000"/>
          </a:bodyPr>
          <a:lstStyle/>
          <a:p>
            <a:r>
              <a:rPr lang="en-US" dirty="0"/>
              <a:t>Technology Procurement Resources</a:t>
            </a:r>
          </a:p>
        </p:txBody>
      </p:sp>
      <p:sp>
        <p:nvSpPr>
          <p:cNvPr id="3" name="Content Placeholder 2"/>
          <p:cNvSpPr>
            <a:spLocks noGrp="1"/>
          </p:cNvSpPr>
          <p:nvPr>
            <p:ph idx="1"/>
          </p:nvPr>
        </p:nvSpPr>
        <p:spPr>
          <a:xfrm>
            <a:off x="1166813" y="1494213"/>
            <a:ext cx="7800975" cy="3209925"/>
          </a:xfrm>
        </p:spPr>
        <p:txBody>
          <a:bodyPr>
            <a:normAutofit fontScale="77500" lnSpcReduction="20000"/>
          </a:bodyPr>
          <a:lstStyle/>
          <a:p>
            <a:pPr>
              <a:spcBef>
                <a:spcPts val="0"/>
              </a:spcBef>
              <a:spcAft>
                <a:spcPts val="450"/>
              </a:spcAft>
            </a:pPr>
            <a:r>
              <a:rPr lang="en-US" dirty="0">
                <a:solidFill>
                  <a:schemeClr val="accent1">
                    <a:lumMod val="50000"/>
                  </a:schemeClr>
                </a:solidFill>
              </a:rPr>
              <a:t>What is out there to help me define my requirements?</a:t>
            </a:r>
          </a:p>
          <a:p>
            <a:pPr lvl="1">
              <a:spcBef>
                <a:spcPts val="0"/>
              </a:spcBef>
              <a:spcAft>
                <a:spcPts val="450"/>
              </a:spcAft>
            </a:pPr>
            <a:r>
              <a:rPr lang="en-US" dirty="0">
                <a:solidFill>
                  <a:schemeClr val="accent1">
                    <a:lumMod val="50000"/>
                  </a:schemeClr>
                </a:solidFill>
              </a:rPr>
              <a:t>BWC Toolkit</a:t>
            </a:r>
          </a:p>
          <a:p>
            <a:pPr lvl="1">
              <a:spcBef>
                <a:spcPts val="0"/>
              </a:spcBef>
              <a:spcAft>
                <a:spcPts val="450"/>
              </a:spcAft>
            </a:pPr>
            <a:r>
              <a:rPr lang="en-US" dirty="0">
                <a:solidFill>
                  <a:schemeClr val="accent1">
                    <a:lumMod val="50000"/>
                  </a:schemeClr>
                </a:solidFill>
              </a:rPr>
              <a:t>BWC Podcast Series</a:t>
            </a:r>
          </a:p>
          <a:p>
            <a:pPr lvl="1">
              <a:spcBef>
                <a:spcPts val="0"/>
              </a:spcBef>
              <a:spcAft>
                <a:spcPts val="450"/>
              </a:spcAft>
            </a:pPr>
            <a:r>
              <a:rPr lang="en-US" dirty="0">
                <a:solidFill>
                  <a:schemeClr val="accent1">
                    <a:lumMod val="50000"/>
                  </a:schemeClr>
                </a:solidFill>
              </a:rPr>
              <a:t>NIJ 2016 Market Survey and Primer</a:t>
            </a:r>
          </a:p>
          <a:p>
            <a:pPr lvl="1">
              <a:spcBef>
                <a:spcPts val="0"/>
              </a:spcBef>
              <a:spcAft>
                <a:spcPts val="450"/>
              </a:spcAft>
            </a:pPr>
            <a:r>
              <a:rPr lang="en-US" dirty="0">
                <a:solidFill>
                  <a:schemeClr val="accent1">
                    <a:lumMod val="50000"/>
                  </a:schemeClr>
                </a:solidFill>
              </a:rPr>
              <a:t>BWC TTA </a:t>
            </a:r>
          </a:p>
          <a:p>
            <a:pPr lvl="1">
              <a:spcBef>
                <a:spcPts val="0"/>
              </a:spcBef>
              <a:spcAft>
                <a:spcPts val="450"/>
              </a:spcAft>
            </a:pPr>
            <a:r>
              <a:rPr lang="en-US" dirty="0">
                <a:solidFill>
                  <a:schemeClr val="accent1">
                    <a:lumMod val="50000"/>
                  </a:schemeClr>
                </a:solidFill>
              </a:rPr>
              <a:t>BWC Generic RFP</a:t>
            </a:r>
          </a:p>
          <a:p>
            <a:pPr lvl="1">
              <a:spcBef>
                <a:spcPts val="0"/>
              </a:spcBef>
              <a:spcAft>
                <a:spcPts val="450"/>
              </a:spcAft>
            </a:pPr>
            <a:r>
              <a:rPr lang="en-US" dirty="0">
                <a:solidFill>
                  <a:schemeClr val="accent1">
                    <a:lumMod val="50000"/>
                  </a:schemeClr>
                </a:solidFill>
              </a:rPr>
              <a:t>IACP Body Worn Camera Model Policy</a:t>
            </a:r>
          </a:p>
          <a:p>
            <a:pPr lvl="1">
              <a:spcBef>
                <a:spcPts val="0"/>
              </a:spcBef>
              <a:spcAft>
                <a:spcPts val="450"/>
              </a:spcAft>
            </a:pPr>
            <a:r>
              <a:rPr lang="en-US" dirty="0">
                <a:solidFill>
                  <a:schemeClr val="accent1">
                    <a:lumMod val="50000"/>
                  </a:schemeClr>
                </a:solidFill>
              </a:rPr>
              <a:t>IACP Technology Policy Framework</a:t>
            </a:r>
          </a:p>
          <a:p>
            <a:pPr lvl="1"/>
            <a:endParaRPr lang="en-US" dirty="0">
              <a:solidFill>
                <a:schemeClr val="accent1">
                  <a:lumMod val="50000"/>
                </a:schemeClr>
              </a:solidFill>
            </a:endParaRPr>
          </a:p>
        </p:txBody>
      </p:sp>
    </p:spTree>
    <p:extLst>
      <p:ext uri="{BB962C8B-B14F-4D97-AF65-F5344CB8AC3E}">
        <p14:creationId xmlns:p14="http://schemas.microsoft.com/office/powerpoint/2010/main" val="3069263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sz="3400" kern="0" dirty="0">
                <a:solidFill>
                  <a:srgbClr val="003399"/>
                </a:solidFill>
                <a:latin typeface="Arial"/>
                <a:cs typeface="+mj-cs"/>
              </a:rPr>
              <a:t>Testing and Evaluation</a:t>
            </a:r>
            <a:endParaRPr lang="en-US" dirty="0"/>
          </a:p>
        </p:txBody>
      </p:sp>
      <p:sp>
        <p:nvSpPr>
          <p:cNvPr id="3" name="Content Placeholder 2"/>
          <p:cNvSpPr>
            <a:spLocks noGrp="1"/>
          </p:cNvSpPr>
          <p:nvPr>
            <p:ph idx="1"/>
          </p:nvPr>
        </p:nvSpPr>
        <p:spPr>
          <a:xfrm>
            <a:off x="457200" y="1755924"/>
            <a:ext cx="8229600" cy="2660850"/>
          </a:xfrm>
        </p:spPr>
        <p:txBody>
          <a:bodyPr>
            <a:normAutofit fontScale="77500" lnSpcReduction="20000"/>
          </a:bodyPr>
          <a:lstStyle/>
          <a:p>
            <a:pPr lvl="0" defTabSz="914400" eaLnBrk="0" fontAlgn="base" hangingPunct="0">
              <a:lnSpc>
                <a:spcPct val="95000"/>
              </a:lnSpc>
              <a:spcBef>
                <a:spcPct val="15000"/>
              </a:spcBef>
              <a:spcAft>
                <a:spcPct val="0"/>
              </a:spcAft>
              <a:buClr>
                <a:srgbClr val="003399"/>
              </a:buClr>
              <a:buFontTx/>
              <a:buChar char="•"/>
            </a:pPr>
            <a:r>
              <a:rPr kumimoji="1" lang="en-US" sz="2600" kern="0" dirty="0">
                <a:solidFill>
                  <a:schemeClr val="tx1"/>
                </a:solidFill>
                <a:latin typeface="Arial"/>
                <a:cs typeface="+mn-cs"/>
              </a:rPr>
              <a:t>Given the complex nature of law enforcement technology, it is not uncommon to test products before a purchase is made.</a:t>
            </a:r>
          </a:p>
          <a:p>
            <a:pPr lvl="0" defTabSz="914400" eaLnBrk="0" fontAlgn="base" hangingPunct="0">
              <a:lnSpc>
                <a:spcPct val="95000"/>
              </a:lnSpc>
              <a:spcBef>
                <a:spcPct val="15000"/>
              </a:spcBef>
              <a:spcAft>
                <a:spcPct val="0"/>
              </a:spcAft>
              <a:buClr>
                <a:srgbClr val="003399"/>
              </a:buClr>
              <a:buFontTx/>
              <a:buChar char="•"/>
            </a:pPr>
            <a:r>
              <a:rPr kumimoji="1" lang="en-US" sz="2600" kern="0" dirty="0">
                <a:solidFill>
                  <a:schemeClr val="tx1"/>
                </a:solidFill>
                <a:latin typeface="Arial"/>
                <a:cs typeface="+mn-cs"/>
              </a:rPr>
              <a:t>Testing and evaluation are not equal to procurement.</a:t>
            </a:r>
          </a:p>
          <a:p>
            <a:pPr lvl="0" defTabSz="914400" eaLnBrk="0" fontAlgn="base" hangingPunct="0">
              <a:lnSpc>
                <a:spcPct val="95000"/>
              </a:lnSpc>
              <a:spcBef>
                <a:spcPct val="15000"/>
              </a:spcBef>
              <a:spcAft>
                <a:spcPct val="0"/>
              </a:spcAft>
              <a:buClr>
                <a:srgbClr val="003399"/>
              </a:buClr>
              <a:buFontTx/>
              <a:buChar char="•"/>
            </a:pPr>
            <a:r>
              <a:rPr kumimoji="1" lang="en-US" sz="2600" kern="0" dirty="0">
                <a:solidFill>
                  <a:schemeClr val="tx1"/>
                </a:solidFill>
                <a:latin typeface="Arial"/>
              </a:rPr>
              <a:t>Testing and evaluation are </a:t>
            </a:r>
            <a:r>
              <a:rPr kumimoji="1" lang="en-US" sz="2600" kern="0" dirty="0">
                <a:solidFill>
                  <a:schemeClr val="tx1"/>
                </a:solidFill>
                <a:latin typeface="Arial"/>
                <a:cs typeface="+mn-cs"/>
              </a:rPr>
              <a:t>often conducted using select vendor products. </a:t>
            </a:r>
          </a:p>
          <a:p>
            <a:pPr lvl="0" defTabSz="914400" eaLnBrk="0" fontAlgn="base" hangingPunct="0">
              <a:lnSpc>
                <a:spcPct val="95000"/>
              </a:lnSpc>
              <a:spcBef>
                <a:spcPct val="15000"/>
              </a:spcBef>
              <a:spcAft>
                <a:spcPct val="0"/>
              </a:spcAft>
              <a:buClr>
                <a:srgbClr val="003399"/>
              </a:buClr>
              <a:buFontTx/>
              <a:buChar char="•"/>
            </a:pPr>
            <a:r>
              <a:rPr kumimoji="1" lang="en-US" sz="2600" kern="0" dirty="0">
                <a:solidFill>
                  <a:schemeClr val="tx1"/>
                </a:solidFill>
                <a:latin typeface="Arial"/>
              </a:rPr>
              <a:t>Testing and evaluation m</a:t>
            </a:r>
            <a:r>
              <a:rPr kumimoji="1" lang="en-US" sz="2600" kern="0" dirty="0">
                <a:solidFill>
                  <a:schemeClr val="tx1"/>
                </a:solidFill>
                <a:latin typeface="Arial"/>
                <a:cs typeface="+mn-cs"/>
              </a:rPr>
              <a:t>ay inform the final procurement documents by serving as the foundation for procurement criteria.</a:t>
            </a:r>
          </a:p>
          <a:p>
            <a:pPr lvl="0" defTabSz="914400" eaLnBrk="0" fontAlgn="base" hangingPunct="0">
              <a:lnSpc>
                <a:spcPct val="95000"/>
              </a:lnSpc>
              <a:spcBef>
                <a:spcPct val="15000"/>
              </a:spcBef>
              <a:spcAft>
                <a:spcPct val="0"/>
              </a:spcAft>
              <a:buClr>
                <a:srgbClr val="003399"/>
              </a:buClr>
              <a:buFontTx/>
              <a:buChar char="•"/>
            </a:pPr>
            <a:r>
              <a:rPr kumimoji="1" lang="en-US" sz="2600" kern="0" dirty="0">
                <a:solidFill>
                  <a:schemeClr val="tx1"/>
                </a:solidFill>
                <a:latin typeface="Arial"/>
                <a:cs typeface="+mn-cs"/>
              </a:rPr>
              <a:t>Test them like you’ll plan to use them! Range, driving, DTs</a:t>
            </a:r>
            <a:r>
              <a:rPr kumimoji="1" lang="en-US" sz="2600" kern="0">
                <a:solidFill>
                  <a:schemeClr val="tx1"/>
                </a:solidFill>
                <a:latin typeface="Arial"/>
                <a:cs typeface="+mn-cs"/>
              </a:rPr>
              <a:t>, etc.</a:t>
            </a:r>
            <a:endParaRPr lang="en-US" dirty="0">
              <a:solidFill>
                <a:schemeClr val="tx1"/>
              </a:solidFill>
            </a:endParaRPr>
          </a:p>
        </p:txBody>
      </p:sp>
    </p:spTree>
    <p:extLst>
      <p:ext uri="{BB962C8B-B14F-4D97-AF65-F5344CB8AC3E}">
        <p14:creationId xmlns:p14="http://schemas.microsoft.com/office/powerpoint/2010/main" val="3052073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361</TotalTime>
  <Words>1166</Words>
  <Application>Microsoft Macintosh PowerPoint</Application>
  <PresentationFormat>On-screen Show (16:9)</PresentationFormat>
  <Paragraphs>162</Paragraphs>
  <Slides>20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Lucida Sans Unicode</vt:lpstr>
      <vt:lpstr>Lucinda </vt:lpstr>
      <vt:lpstr>Roboto</vt:lpstr>
      <vt:lpstr>Times New Roman</vt:lpstr>
      <vt:lpstr>Office Theme</vt:lpstr>
      <vt:lpstr>Body Worn Camera  National Meeting 2019 </vt:lpstr>
      <vt:lpstr>Procurement Considerations</vt:lpstr>
      <vt:lpstr>Federal Guidelines For BWC Procurement</vt:lpstr>
      <vt:lpstr>Avoid Unnecessary Restrictions on Competition </vt:lpstr>
      <vt:lpstr>Procurement Thresholds</vt:lpstr>
      <vt:lpstr>Sole Source</vt:lpstr>
      <vt:lpstr>Procurement Documentation </vt:lpstr>
      <vt:lpstr>Technology Procurement Resources</vt:lpstr>
      <vt:lpstr>Testing and Evaluation</vt:lpstr>
      <vt:lpstr>Technology Considerations</vt:lpstr>
      <vt:lpstr>PowerPoint Presentation</vt:lpstr>
      <vt:lpstr>Storage Considerations Cloud, Server and Hybrid </vt:lpstr>
      <vt:lpstr>Storage Considerations</vt:lpstr>
      <vt:lpstr>PowerPoint Presentation</vt:lpstr>
      <vt:lpstr>Cost Calculator</vt:lpstr>
      <vt:lpstr>Guidance for Purchasing BWCs</vt:lpstr>
      <vt:lpstr>Questions and Answers </vt:lpstr>
      <vt:lpstr>Resources</vt:lpstr>
      <vt:lpstr>Bureau of Justice Assistance Office of Justice Programs U.S. Department of Justice</vt:lpstr>
      <vt:lpstr>Notes on Competitive Sealed Bidding </vt:lpstr>
    </vt:vector>
  </TitlesOfParts>
  <Company>Lockheed Martin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Salsbury</dc:creator>
  <cp:lastModifiedBy>Daniel Zehnder</cp:lastModifiedBy>
  <cp:revision>44</cp:revision>
  <cp:lastPrinted>2019-04-02T19:55:58Z</cp:lastPrinted>
  <dcterms:created xsi:type="dcterms:W3CDTF">2017-08-10T12:52:07Z</dcterms:created>
  <dcterms:modified xsi:type="dcterms:W3CDTF">2019-04-02T20:10:34Z</dcterms:modified>
</cp:coreProperties>
</file>