
<file path=[Content_Types].xml><?xml version="1.0" encoding="utf-8"?>
<Types xmlns="http://schemas.openxmlformats.org/package/2006/content-types">
  <Default Extension="bmp" ContentType="image/bmp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63" r:id="rId11"/>
    <p:sldId id="264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bm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DCC1-FEA2-42D3-AFCF-F3006973A1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Body Worn Cameras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41C4E2-62DD-4AE0-A1D9-C516F06B1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Pemberton Township Police Department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B00E7-375A-4A1B-A126-2BBC10F19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6" y="1073790"/>
            <a:ext cx="3039540" cy="2067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BF2BC-0240-4D3D-935A-AF0AED521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121" y="1633738"/>
            <a:ext cx="4137325" cy="2325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6E926A-08F4-4305-A1BC-D4306B75F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599" y="1073790"/>
            <a:ext cx="3352631" cy="2325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A33494-4531-4B72-9237-464D25007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230" y="3540154"/>
            <a:ext cx="1774815" cy="197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1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607F-9FCD-4804-8A58-E69C83AD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75581-EDB6-434B-BD99-0B19CFCC6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8000" dirty="0"/>
              <a:t>Policy…</a:t>
            </a:r>
          </a:p>
        </p:txBody>
      </p:sp>
    </p:spTree>
    <p:extLst>
      <p:ext uri="{BB962C8B-B14F-4D97-AF65-F5344CB8AC3E}">
        <p14:creationId xmlns:p14="http://schemas.microsoft.com/office/powerpoint/2010/main" val="3126136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4CE5D-64E2-4570-9C30-321F7D38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Scorecard…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01FF3A-8A30-40E9-AF2B-75055D73B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47" r="10973" b="8751"/>
          <a:stretch/>
        </p:blipFill>
        <p:spPr>
          <a:xfrm>
            <a:off x="1233182" y="2603499"/>
            <a:ext cx="9085277" cy="341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16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8632-29F0-43EB-B1DF-F6BBC3D7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592C6-AD38-448A-BFAB-EA21EE16B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National Best Practices</a:t>
            </a:r>
          </a:p>
          <a:p>
            <a:pPr lvl="1"/>
            <a:r>
              <a:rPr lang="en-US" sz="3200" dirty="0"/>
              <a:t>Office of Justice Programs (USDOJ/OJP)</a:t>
            </a:r>
          </a:p>
          <a:p>
            <a:pPr lvl="1"/>
            <a:r>
              <a:rPr lang="en-US" sz="3200" dirty="0"/>
              <a:t>IACP</a:t>
            </a:r>
          </a:p>
          <a:p>
            <a:pPr lvl="1"/>
            <a:r>
              <a:rPr lang="en-US" sz="3200" dirty="0"/>
              <a:t>Model Policies</a:t>
            </a:r>
          </a:p>
          <a:p>
            <a:pPr lvl="1"/>
            <a:r>
              <a:rPr lang="en-US" sz="3200" dirty="0"/>
              <a:t>Local Resources</a:t>
            </a:r>
          </a:p>
        </p:txBody>
      </p:sp>
    </p:spTree>
    <p:extLst>
      <p:ext uri="{BB962C8B-B14F-4D97-AF65-F5344CB8AC3E}">
        <p14:creationId xmlns:p14="http://schemas.microsoft.com/office/powerpoint/2010/main" val="2788091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2FBE2-430D-4560-9913-A40F93A9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9ED42-9D8D-4CD4-83CB-309E0D7E9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5400" dirty="0"/>
              <a:t>Questions / Open Forum</a:t>
            </a:r>
          </a:p>
        </p:txBody>
      </p:sp>
    </p:spTree>
    <p:extLst>
      <p:ext uri="{BB962C8B-B14F-4D97-AF65-F5344CB8AC3E}">
        <p14:creationId xmlns:p14="http://schemas.microsoft.com/office/powerpoint/2010/main" val="34051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89B5-48A2-4ABA-98E8-7AA404AB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8AEF3-6918-453F-9F1D-ADAC8D86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49" y="3788940"/>
            <a:ext cx="4048125" cy="268605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E8B8EE-8733-4D83-988A-6991F4EB5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004" y="2578333"/>
            <a:ext cx="6885075" cy="3416300"/>
          </a:xfrm>
        </p:spPr>
        <p:txBody>
          <a:bodyPr/>
          <a:lstStyle/>
          <a:p>
            <a:r>
              <a:rPr lang="en-US" b="1" dirty="0"/>
              <a:t>10.</a:t>
            </a:r>
            <a:r>
              <a:rPr lang="en-US" dirty="0"/>
              <a:t> When suspects are told they are being recorded, they may be less </a:t>
            </a:r>
            <a:r>
              <a:rPr lang="en-US" b="1" dirty="0"/>
              <a:t>likely to fight or run from officers</a:t>
            </a:r>
            <a:r>
              <a:rPr lang="en-US" dirty="0"/>
              <a:t>. This is an incredibly helpful aspect of today’s body-worn cameras.</a:t>
            </a:r>
          </a:p>
          <a:p>
            <a:r>
              <a:rPr lang="en-US" b="1" dirty="0"/>
              <a:t>9.</a:t>
            </a:r>
            <a:r>
              <a:rPr lang="en-US" dirty="0"/>
              <a:t> The </a:t>
            </a:r>
            <a:r>
              <a:rPr lang="en-US" b="1" dirty="0"/>
              <a:t>cost of the units is minimal</a:t>
            </a:r>
            <a:r>
              <a:rPr lang="en-US" dirty="0"/>
              <a:t> compared to the number of unfounded lawsuits that can be quashed before they are even filed.</a:t>
            </a:r>
          </a:p>
          <a:p>
            <a:r>
              <a:rPr lang="en-US" b="1" dirty="0"/>
              <a:t>8.</a:t>
            </a:r>
            <a:r>
              <a:rPr lang="en-US" dirty="0"/>
              <a:t> Body-worn camera systems go with the officer, and, unlike dashcams, are </a:t>
            </a:r>
            <a:r>
              <a:rPr lang="en-US" b="1" dirty="0"/>
              <a:t>not dependent on the officer’s proximity</a:t>
            </a:r>
            <a:r>
              <a:rPr lang="en-US" dirty="0"/>
              <a:t> to the patrol car.</a:t>
            </a:r>
          </a:p>
        </p:txBody>
      </p:sp>
    </p:spTree>
    <p:extLst>
      <p:ext uri="{BB962C8B-B14F-4D97-AF65-F5344CB8AC3E}">
        <p14:creationId xmlns:p14="http://schemas.microsoft.com/office/powerpoint/2010/main" val="896196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89B5-48A2-4ABA-98E8-7AA404AB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8AEF3-6918-453F-9F1D-ADAC8D86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49" y="3788940"/>
            <a:ext cx="4048125" cy="268605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E8B8EE-8733-4D83-988A-6991F4EB5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004" y="2578333"/>
            <a:ext cx="6885075" cy="3416300"/>
          </a:xfrm>
        </p:spPr>
        <p:txBody>
          <a:bodyPr/>
          <a:lstStyle/>
          <a:p>
            <a:r>
              <a:rPr lang="en-US" b="1" dirty="0"/>
              <a:t>7. </a:t>
            </a:r>
            <a:r>
              <a:rPr lang="en-US" dirty="0"/>
              <a:t>Body-worn camera systems </a:t>
            </a:r>
            <a:r>
              <a:rPr lang="en-US" b="1" dirty="0"/>
              <a:t>do not have moving parts</a:t>
            </a:r>
            <a:r>
              <a:rPr lang="en-US" dirty="0"/>
              <a:t> and tend to be very reliable.</a:t>
            </a:r>
            <a:r>
              <a:rPr lang="en-US" b="1" dirty="0"/>
              <a:t>9.</a:t>
            </a:r>
            <a:r>
              <a:rPr lang="en-US" dirty="0"/>
              <a:t> The </a:t>
            </a:r>
            <a:r>
              <a:rPr lang="en-US" b="1" dirty="0"/>
              <a:t>cost of the units is minimal</a:t>
            </a:r>
            <a:r>
              <a:rPr lang="en-US" dirty="0"/>
              <a:t> compared to the number of unfounded lawsuits that can be quashed before they are even filed.</a:t>
            </a:r>
          </a:p>
          <a:p>
            <a:r>
              <a:rPr lang="en-US" b="1" dirty="0"/>
              <a:t>6. </a:t>
            </a:r>
            <a:r>
              <a:rPr lang="en-US" dirty="0"/>
              <a:t>Videos can be used to immediately </a:t>
            </a:r>
            <a:r>
              <a:rPr lang="en-US" b="1" dirty="0"/>
              <a:t>exonerate officers in high profile incidents</a:t>
            </a:r>
            <a:r>
              <a:rPr lang="en-US" dirty="0"/>
              <a:t> and improve public trust in the department.</a:t>
            </a:r>
          </a:p>
          <a:p>
            <a:r>
              <a:rPr lang="en-US" b="1" dirty="0"/>
              <a:t>5. </a:t>
            </a:r>
            <a:r>
              <a:rPr lang="en-US" dirty="0"/>
              <a:t>A video recorder can help </a:t>
            </a:r>
            <a:r>
              <a:rPr lang="en-US" b="1" dirty="0"/>
              <a:t>ensure accountability for officer conduct</a:t>
            </a:r>
            <a:r>
              <a:rPr lang="en-US" dirty="0"/>
              <a:t>. This is an incredibly useful tool that can save the time and expense required for a full-blown internal affairs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1919588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89B5-48A2-4ABA-98E8-7AA404AB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8AEF3-6918-453F-9F1D-ADAC8D86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49" y="3788940"/>
            <a:ext cx="4048125" cy="268605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E8B8EE-8733-4D83-988A-6991F4EB5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004" y="2578333"/>
            <a:ext cx="6885075" cy="3416300"/>
          </a:xfrm>
        </p:spPr>
        <p:txBody>
          <a:bodyPr/>
          <a:lstStyle/>
          <a:p>
            <a:r>
              <a:rPr lang="en-US" b="1" dirty="0"/>
              <a:t>4.</a:t>
            </a:r>
            <a:r>
              <a:rPr lang="en-US" dirty="0"/>
              <a:t> Body-worn recorders help departments determine what </a:t>
            </a:r>
            <a:r>
              <a:rPr lang="en-US" b="1" dirty="0"/>
              <a:t>training</a:t>
            </a:r>
            <a:r>
              <a:rPr lang="en-US" dirty="0"/>
              <a:t> should be done based on how officers handle calls. In other words, departments can alter their training regimens to reflect current callouts.</a:t>
            </a:r>
          </a:p>
          <a:p>
            <a:r>
              <a:rPr lang="en-US" b="1" dirty="0"/>
              <a:t>3. </a:t>
            </a:r>
            <a:r>
              <a:rPr lang="en-US" dirty="0"/>
              <a:t>The videos can give a jury an </a:t>
            </a:r>
            <a:r>
              <a:rPr lang="en-US" b="1" dirty="0"/>
              <a:t>actual look at the crime scene</a:t>
            </a:r>
            <a:r>
              <a:rPr lang="en-US" dirty="0"/>
              <a:t> as the officer found it.</a:t>
            </a:r>
          </a:p>
          <a:p>
            <a:r>
              <a:rPr lang="en-US" b="1" dirty="0"/>
              <a:t>2. </a:t>
            </a:r>
            <a:r>
              <a:rPr lang="en-US" dirty="0"/>
              <a:t>A body-worn camera can </a:t>
            </a:r>
            <a:r>
              <a:rPr lang="en-US" b="1" dirty="0"/>
              <a:t>preserve evidence from field interviews</a:t>
            </a:r>
            <a:r>
              <a:rPr lang="en-US" dirty="0"/>
              <a:t>, arrests and more situations common on the job.</a:t>
            </a:r>
          </a:p>
        </p:txBody>
      </p:sp>
    </p:spTree>
    <p:extLst>
      <p:ext uri="{BB962C8B-B14F-4D97-AF65-F5344CB8AC3E}">
        <p14:creationId xmlns:p14="http://schemas.microsoft.com/office/powerpoint/2010/main" val="218506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89B5-48A2-4ABA-98E8-7AA404AB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8AEF3-6918-453F-9F1D-ADAC8D86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49" y="3788940"/>
            <a:ext cx="4048125" cy="268605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E8B8EE-8733-4D83-988A-6991F4EB5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004" y="2578333"/>
            <a:ext cx="6885075" cy="3416300"/>
          </a:xfrm>
        </p:spPr>
        <p:txBody>
          <a:bodyPr/>
          <a:lstStyle/>
          <a:p>
            <a:r>
              <a:rPr lang="en-US" b="1" dirty="0"/>
              <a:t>1. </a:t>
            </a:r>
            <a:r>
              <a:rPr lang="en-US" dirty="0"/>
              <a:t>Video recordings </a:t>
            </a:r>
            <a:r>
              <a:rPr lang="en-US" b="1" dirty="0"/>
              <a:t>protect officers from unfounded complaints</a:t>
            </a:r>
            <a:r>
              <a:rPr lang="en-US" dirty="0"/>
              <a:t>.</a:t>
            </a:r>
          </a:p>
          <a:p>
            <a:r>
              <a:rPr lang="en-US" dirty="0"/>
              <a:t>1a. Discourage both officers and civilians from engaging in inappropriate conduct (AG Directive 2015-1, 1.2)</a:t>
            </a:r>
          </a:p>
          <a:p>
            <a:endParaRPr lang="en-US" dirty="0"/>
          </a:p>
          <a:p>
            <a:r>
              <a:rPr lang="en-US" dirty="0"/>
              <a:t>SOURCE: https://www.tactical-life.com/gear/10-reasons-cops-use-body-worn-cameras/</a:t>
            </a:r>
          </a:p>
        </p:txBody>
      </p:sp>
    </p:spTree>
    <p:extLst>
      <p:ext uri="{BB962C8B-B14F-4D97-AF65-F5344CB8AC3E}">
        <p14:creationId xmlns:p14="http://schemas.microsoft.com/office/powerpoint/2010/main" val="366554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C5B6-3865-4DB6-8FC3-DB79C248F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Drive Our BWC Use….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1F444-CCE9-478E-AC40-1626C140E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8000" dirty="0"/>
              <a:t>TRAINING…</a:t>
            </a:r>
          </a:p>
        </p:txBody>
      </p:sp>
    </p:spTree>
    <p:extLst>
      <p:ext uri="{BB962C8B-B14F-4D97-AF65-F5344CB8AC3E}">
        <p14:creationId xmlns:p14="http://schemas.microsoft.com/office/powerpoint/2010/main" val="1693043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D16B8-D0F9-423F-BA18-BB862A05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AEBD70-A3B7-4F00-A8A5-F03407665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689" y="2348918"/>
            <a:ext cx="7818540" cy="372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4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DF86-F69E-419F-B41B-A47D6C21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8E91F-8A67-4E7A-AC97-15C7E9F0F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National Body Worn Camera Toolkit</a:t>
            </a:r>
          </a:p>
          <a:p>
            <a:r>
              <a:rPr lang="en-US" sz="4000" dirty="0"/>
              <a:t>https://www.bja.gov/bwc/index.html</a:t>
            </a:r>
          </a:p>
        </p:txBody>
      </p:sp>
    </p:spTree>
    <p:extLst>
      <p:ext uri="{BB962C8B-B14F-4D97-AF65-F5344CB8AC3E}">
        <p14:creationId xmlns:p14="http://schemas.microsoft.com/office/powerpoint/2010/main" val="428601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C9EC-F6DC-44F1-8C6F-5199E15D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7F8B0-855A-4B76-AD0F-51004F9CF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Vendor Supplied Training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National BWC Training and Technical Assistance Meeting</a:t>
            </a:r>
          </a:p>
        </p:txBody>
      </p:sp>
    </p:spTree>
    <p:extLst>
      <p:ext uri="{BB962C8B-B14F-4D97-AF65-F5344CB8AC3E}">
        <p14:creationId xmlns:p14="http://schemas.microsoft.com/office/powerpoint/2010/main" val="42482439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2858</TotalTime>
  <Words>345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Body Worn Cameras</vt:lpstr>
      <vt:lpstr>Why?</vt:lpstr>
      <vt:lpstr>Why?</vt:lpstr>
      <vt:lpstr>Why?</vt:lpstr>
      <vt:lpstr>Why?</vt:lpstr>
      <vt:lpstr>What Will Drive Our BWC Use….</vt:lpstr>
      <vt:lpstr>Training…</vt:lpstr>
      <vt:lpstr>Training…</vt:lpstr>
      <vt:lpstr>Training…</vt:lpstr>
      <vt:lpstr>And…</vt:lpstr>
      <vt:lpstr>Scorecard…</vt:lpstr>
      <vt:lpstr>Policy…</vt:lpstr>
      <vt:lpstr>Thank You…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Worn Cameras</dc:title>
  <dc:creator>David Jantas</dc:creator>
  <cp:lastModifiedBy>David Jantas</cp:lastModifiedBy>
  <cp:revision>14</cp:revision>
  <dcterms:created xsi:type="dcterms:W3CDTF">2019-03-18T17:03:07Z</dcterms:created>
  <dcterms:modified xsi:type="dcterms:W3CDTF">2019-04-16T17:57:07Z</dcterms:modified>
</cp:coreProperties>
</file>